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8" r:id="rId3"/>
    <p:sldId id="275" r:id="rId4"/>
    <p:sldId id="259" r:id="rId5"/>
    <p:sldId id="268" r:id="rId6"/>
    <p:sldId id="276" r:id="rId7"/>
    <p:sldId id="278" r:id="rId8"/>
    <p:sldId id="279" r:id="rId9"/>
    <p:sldId id="280" r:id="rId10"/>
    <p:sldId id="281" r:id="rId11"/>
    <p:sldId id="262"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7" r:id="rId26"/>
    <p:sldId id="299" r:id="rId27"/>
    <p:sldId id="300" r:id="rId28"/>
    <p:sldId id="301" r:id="rId29"/>
    <p:sldId id="298" r:id="rId30"/>
    <p:sldId id="295" r:id="rId31"/>
    <p:sldId id="296" r:id="rId32"/>
    <p:sldId id="27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928" autoAdjust="0"/>
    <p:restoredTop sz="94660"/>
  </p:normalViewPr>
  <p:slideViewPr>
    <p:cSldViewPr snapToGrid="0">
      <p:cViewPr>
        <p:scale>
          <a:sx n="80" d="100"/>
          <a:sy n="80" d="100"/>
        </p:scale>
        <p:origin x="-619" y="-4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27E616-2367-4049-9D7C-0EE65A8CB2AA}" type="datetimeFigureOut">
              <a:rPr lang="en-US" smtClean="0"/>
              <a:pPr/>
              <a:t>3/4/2024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9E744-7DF7-49B8-BD39-A175F950D5F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79E744-7DF7-49B8-BD39-A175F950D5FC}"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D5E4B0-EF8D-D304-9D5D-7866821FED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AB52E774-C559-A1ED-FA63-B623983532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2ED0E51E-C031-4AFC-7EAE-487A35E28676}"/>
              </a:ext>
            </a:extLst>
          </p:cNvPr>
          <p:cNvSpPr>
            <a:spLocks noGrp="1"/>
          </p:cNvSpPr>
          <p:nvPr>
            <p:ph type="dt" sz="half" idx="10"/>
          </p:nvPr>
        </p:nvSpPr>
        <p:spPr/>
        <p:txBody>
          <a:bodyPr/>
          <a:lstStyle/>
          <a:p>
            <a:fld id="{30DE09F6-35F0-4BD9-B413-870CCF1D7DBE}" type="datetimeFigureOut">
              <a:rPr lang="en-IN" smtClean="0"/>
              <a:pPr/>
              <a:t>04-03-2024</a:t>
            </a:fld>
            <a:endParaRPr lang="en-IN"/>
          </a:p>
        </p:txBody>
      </p:sp>
      <p:sp>
        <p:nvSpPr>
          <p:cNvPr id="5" name="Footer Placeholder 4">
            <a:extLst>
              <a:ext uri="{FF2B5EF4-FFF2-40B4-BE49-F238E27FC236}">
                <a16:creationId xmlns="" xmlns:a16="http://schemas.microsoft.com/office/drawing/2014/main" id="{7F891EF3-2ABB-CCE8-4B22-2AE8B0C29B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EBF2713-3906-72BB-606E-019EC5A61F7B}"/>
              </a:ext>
            </a:extLst>
          </p:cNvPr>
          <p:cNvSpPr>
            <a:spLocks noGrp="1"/>
          </p:cNvSpPr>
          <p:nvPr>
            <p:ph type="sldNum" sz="quarter" idx="12"/>
          </p:nvPr>
        </p:nvSpPr>
        <p:spPr/>
        <p:txBody>
          <a:body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3274012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87D6BE-B6E6-3461-1E55-D494CCB087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CECDFBE0-874D-7CE3-636A-35191D9D5F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6879E05-E545-06AF-7C10-DA0D855FE72E}"/>
              </a:ext>
            </a:extLst>
          </p:cNvPr>
          <p:cNvSpPr>
            <a:spLocks noGrp="1"/>
          </p:cNvSpPr>
          <p:nvPr>
            <p:ph type="dt" sz="half" idx="10"/>
          </p:nvPr>
        </p:nvSpPr>
        <p:spPr/>
        <p:txBody>
          <a:bodyPr/>
          <a:lstStyle/>
          <a:p>
            <a:fld id="{30DE09F6-35F0-4BD9-B413-870CCF1D7DBE}" type="datetimeFigureOut">
              <a:rPr lang="en-IN" smtClean="0"/>
              <a:pPr/>
              <a:t>04-03-2024</a:t>
            </a:fld>
            <a:endParaRPr lang="en-IN"/>
          </a:p>
        </p:txBody>
      </p:sp>
      <p:sp>
        <p:nvSpPr>
          <p:cNvPr id="5" name="Footer Placeholder 4">
            <a:extLst>
              <a:ext uri="{FF2B5EF4-FFF2-40B4-BE49-F238E27FC236}">
                <a16:creationId xmlns="" xmlns:a16="http://schemas.microsoft.com/office/drawing/2014/main" id="{E18627F3-4EF4-337E-2AB0-701E505C0C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C860791-B4CE-BBF6-84B5-1356DF3FC207}"/>
              </a:ext>
            </a:extLst>
          </p:cNvPr>
          <p:cNvSpPr>
            <a:spLocks noGrp="1"/>
          </p:cNvSpPr>
          <p:nvPr>
            <p:ph type="sldNum" sz="quarter" idx="12"/>
          </p:nvPr>
        </p:nvSpPr>
        <p:spPr/>
        <p:txBody>
          <a:body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300419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59F067D-60EB-EC92-D1D1-F5375D1544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7EE56FB-3146-7EA8-9AF4-7820B81F1A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F117BF8-7520-ED54-12EC-44182525C8D0}"/>
              </a:ext>
            </a:extLst>
          </p:cNvPr>
          <p:cNvSpPr>
            <a:spLocks noGrp="1"/>
          </p:cNvSpPr>
          <p:nvPr>
            <p:ph type="dt" sz="half" idx="10"/>
          </p:nvPr>
        </p:nvSpPr>
        <p:spPr/>
        <p:txBody>
          <a:bodyPr/>
          <a:lstStyle/>
          <a:p>
            <a:fld id="{30DE09F6-35F0-4BD9-B413-870CCF1D7DBE}" type="datetimeFigureOut">
              <a:rPr lang="en-IN" smtClean="0"/>
              <a:pPr/>
              <a:t>04-03-2024</a:t>
            </a:fld>
            <a:endParaRPr lang="en-IN"/>
          </a:p>
        </p:txBody>
      </p:sp>
      <p:sp>
        <p:nvSpPr>
          <p:cNvPr id="5" name="Footer Placeholder 4">
            <a:extLst>
              <a:ext uri="{FF2B5EF4-FFF2-40B4-BE49-F238E27FC236}">
                <a16:creationId xmlns="" xmlns:a16="http://schemas.microsoft.com/office/drawing/2014/main" id="{7E721555-5427-8B29-DDCD-DE47C8CD83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68B421B-E0BF-7E67-E2A3-F16CB3418722}"/>
              </a:ext>
            </a:extLst>
          </p:cNvPr>
          <p:cNvSpPr>
            <a:spLocks noGrp="1"/>
          </p:cNvSpPr>
          <p:nvPr>
            <p:ph type="sldNum" sz="quarter" idx="12"/>
          </p:nvPr>
        </p:nvSpPr>
        <p:spPr/>
        <p:txBody>
          <a:body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3433416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8DBDD-D27D-5049-5137-CED048AFD9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7EA7FA8-00CF-675A-8F11-E3CE1E4047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6C465F9-E723-1711-1DC3-B519350C77B1}"/>
              </a:ext>
            </a:extLst>
          </p:cNvPr>
          <p:cNvSpPr>
            <a:spLocks noGrp="1"/>
          </p:cNvSpPr>
          <p:nvPr>
            <p:ph type="dt" sz="half" idx="10"/>
          </p:nvPr>
        </p:nvSpPr>
        <p:spPr/>
        <p:txBody>
          <a:bodyPr/>
          <a:lstStyle/>
          <a:p>
            <a:fld id="{30DE09F6-35F0-4BD9-B413-870CCF1D7DBE}" type="datetimeFigureOut">
              <a:rPr lang="en-IN" smtClean="0"/>
              <a:pPr/>
              <a:t>04-03-2024</a:t>
            </a:fld>
            <a:endParaRPr lang="en-IN"/>
          </a:p>
        </p:txBody>
      </p:sp>
      <p:sp>
        <p:nvSpPr>
          <p:cNvPr id="5" name="Footer Placeholder 4">
            <a:extLst>
              <a:ext uri="{FF2B5EF4-FFF2-40B4-BE49-F238E27FC236}">
                <a16:creationId xmlns="" xmlns:a16="http://schemas.microsoft.com/office/drawing/2014/main" id="{B71EB696-3033-3260-8CB0-F62D9EE0C5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4D5D589-945D-D1A2-F704-7D2AC9F6EFFC}"/>
              </a:ext>
            </a:extLst>
          </p:cNvPr>
          <p:cNvSpPr>
            <a:spLocks noGrp="1"/>
          </p:cNvSpPr>
          <p:nvPr>
            <p:ph type="sldNum" sz="quarter" idx="12"/>
          </p:nvPr>
        </p:nvSpPr>
        <p:spPr/>
        <p:txBody>
          <a:body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144924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A67E5C-97E0-0A79-B493-F591747612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3DEC9DC-B68B-7EEC-FD0F-DAD8EE9B9D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13374E07-DE0A-A060-D720-5F16435FF2D4}"/>
              </a:ext>
            </a:extLst>
          </p:cNvPr>
          <p:cNvSpPr>
            <a:spLocks noGrp="1"/>
          </p:cNvSpPr>
          <p:nvPr>
            <p:ph type="dt" sz="half" idx="10"/>
          </p:nvPr>
        </p:nvSpPr>
        <p:spPr/>
        <p:txBody>
          <a:bodyPr/>
          <a:lstStyle/>
          <a:p>
            <a:fld id="{30DE09F6-35F0-4BD9-B413-870CCF1D7DBE}" type="datetimeFigureOut">
              <a:rPr lang="en-IN" smtClean="0"/>
              <a:pPr/>
              <a:t>04-03-2024</a:t>
            </a:fld>
            <a:endParaRPr lang="en-IN"/>
          </a:p>
        </p:txBody>
      </p:sp>
      <p:sp>
        <p:nvSpPr>
          <p:cNvPr id="5" name="Footer Placeholder 4">
            <a:extLst>
              <a:ext uri="{FF2B5EF4-FFF2-40B4-BE49-F238E27FC236}">
                <a16:creationId xmlns="" xmlns:a16="http://schemas.microsoft.com/office/drawing/2014/main" id="{1BE9C343-D5A6-91EB-7097-31B93F5AF3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0A658F85-330D-67D3-2E10-F4108FB1690E}"/>
              </a:ext>
            </a:extLst>
          </p:cNvPr>
          <p:cNvSpPr>
            <a:spLocks noGrp="1"/>
          </p:cNvSpPr>
          <p:nvPr>
            <p:ph type="sldNum" sz="quarter" idx="12"/>
          </p:nvPr>
        </p:nvSpPr>
        <p:spPr/>
        <p:txBody>
          <a:body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120709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5450CE-A261-A669-9EAD-59DD78D465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2EFBD8C-706D-6944-202E-1D83D2BA48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006B6664-0677-B0FE-E993-153B77315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86302E9E-F944-5563-C8A5-454A02D36F9E}"/>
              </a:ext>
            </a:extLst>
          </p:cNvPr>
          <p:cNvSpPr>
            <a:spLocks noGrp="1"/>
          </p:cNvSpPr>
          <p:nvPr>
            <p:ph type="dt" sz="half" idx="10"/>
          </p:nvPr>
        </p:nvSpPr>
        <p:spPr/>
        <p:txBody>
          <a:bodyPr/>
          <a:lstStyle/>
          <a:p>
            <a:fld id="{30DE09F6-35F0-4BD9-B413-870CCF1D7DBE}" type="datetimeFigureOut">
              <a:rPr lang="en-IN" smtClean="0"/>
              <a:pPr/>
              <a:t>04-03-2024</a:t>
            </a:fld>
            <a:endParaRPr lang="en-IN"/>
          </a:p>
        </p:txBody>
      </p:sp>
      <p:sp>
        <p:nvSpPr>
          <p:cNvPr id="6" name="Footer Placeholder 5">
            <a:extLst>
              <a:ext uri="{FF2B5EF4-FFF2-40B4-BE49-F238E27FC236}">
                <a16:creationId xmlns="" xmlns:a16="http://schemas.microsoft.com/office/drawing/2014/main" id="{EB3C62B6-E42D-87BB-D94B-F5B47166C0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9F6D831E-38B8-5FCB-D7F2-0EFB4A38C4E6}"/>
              </a:ext>
            </a:extLst>
          </p:cNvPr>
          <p:cNvSpPr>
            <a:spLocks noGrp="1"/>
          </p:cNvSpPr>
          <p:nvPr>
            <p:ph type="sldNum" sz="quarter" idx="12"/>
          </p:nvPr>
        </p:nvSpPr>
        <p:spPr/>
        <p:txBody>
          <a:body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1516433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2E7EF-C476-1C96-53B4-426983F7919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0EAFF505-A361-94CE-6B3E-AB6C5CF853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49A72C7-7871-22B4-CB7E-ADA94F607C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7229DF6C-5302-16C2-2DF0-32208DC2EF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540691FB-7F23-037F-4DC5-EB839E2BA7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F384341C-799E-76BE-E5E9-73A5704FE8C8}"/>
              </a:ext>
            </a:extLst>
          </p:cNvPr>
          <p:cNvSpPr>
            <a:spLocks noGrp="1"/>
          </p:cNvSpPr>
          <p:nvPr>
            <p:ph type="dt" sz="half" idx="10"/>
          </p:nvPr>
        </p:nvSpPr>
        <p:spPr/>
        <p:txBody>
          <a:bodyPr/>
          <a:lstStyle/>
          <a:p>
            <a:fld id="{30DE09F6-35F0-4BD9-B413-870CCF1D7DBE}" type="datetimeFigureOut">
              <a:rPr lang="en-IN" smtClean="0"/>
              <a:pPr/>
              <a:t>04-03-2024</a:t>
            </a:fld>
            <a:endParaRPr lang="en-IN"/>
          </a:p>
        </p:txBody>
      </p:sp>
      <p:sp>
        <p:nvSpPr>
          <p:cNvPr id="8" name="Footer Placeholder 7">
            <a:extLst>
              <a:ext uri="{FF2B5EF4-FFF2-40B4-BE49-F238E27FC236}">
                <a16:creationId xmlns="" xmlns:a16="http://schemas.microsoft.com/office/drawing/2014/main" id="{62F61785-E671-EE3A-C60D-7883EEF4707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B8E978CA-76E8-438F-77E7-C77A6A0A0C09}"/>
              </a:ext>
            </a:extLst>
          </p:cNvPr>
          <p:cNvSpPr>
            <a:spLocks noGrp="1"/>
          </p:cNvSpPr>
          <p:nvPr>
            <p:ph type="sldNum" sz="quarter" idx="12"/>
          </p:nvPr>
        </p:nvSpPr>
        <p:spPr/>
        <p:txBody>
          <a:body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4096033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BC5F9D-3C37-A0FC-15E3-1E125B613EA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D6A0C9BC-8A79-1B6F-997D-EB52073FD915}"/>
              </a:ext>
            </a:extLst>
          </p:cNvPr>
          <p:cNvSpPr>
            <a:spLocks noGrp="1"/>
          </p:cNvSpPr>
          <p:nvPr>
            <p:ph type="dt" sz="half" idx="10"/>
          </p:nvPr>
        </p:nvSpPr>
        <p:spPr/>
        <p:txBody>
          <a:bodyPr/>
          <a:lstStyle/>
          <a:p>
            <a:fld id="{30DE09F6-35F0-4BD9-B413-870CCF1D7DBE}" type="datetimeFigureOut">
              <a:rPr lang="en-IN" smtClean="0"/>
              <a:pPr/>
              <a:t>04-03-2024</a:t>
            </a:fld>
            <a:endParaRPr lang="en-IN"/>
          </a:p>
        </p:txBody>
      </p:sp>
      <p:sp>
        <p:nvSpPr>
          <p:cNvPr id="4" name="Footer Placeholder 3">
            <a:extLst>
              <a:ext uri="{FF2B5EF4-FFF2-40B4-BE49-F238E27FC236}">
                <a16:creationId xmlns="" xmlns:a16="http://schemas.microsoft.com/office/drawing/2014/main" id="{C32A0E5B-04B5-A002-8A62-622A598867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82737ECD-1BEF-D061-6807-D6864C68E178}"/>
              </a:ext>
            </a:extLst>
          </p:cNvPr>
          <p:cNvSpPr>
            <a:spLocks noGrp="1"/>
          </p:cNvSpPr>
          <p:nvPr>
            <p:ph type="sldNum" sz="quarter" idx="12"/>
          </p:nvPr>
        </p:nvSpPr>
        <p:spPr/>
        <p:txBody>
          <a:body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862232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F600B19-C3CD-F3DB-4C81-08D877E0D8AF}"/>
              </a:ext>
            </a:extLst>
          </p:cNvPr>
          <p:cNvSpPr>
            <a:spLocks noGrp="1"/>
          </p:cNvSpPr>
          <p:nvPr>
            <p:ph type="dt" sz="half" idx="10"/>
          </p:nvPr>
        </p:nvSpPr>
        <p:spPr/>
        <p:txBody>
          <a:bodyPr/>
          <a:lstStyle/>
          <a:p>
            <a:fld id="{30DE09F6-35F0-4BD9-B413-870CCF1D7DBE}" type="datetimeFigureOut">
              <a:rPr lang="en-IN" smtClean="0"/>
              <a:pPr/>
              <a:t>04-03-2024</a:t>
            </a:fld>
            <a:endParaRPr lang="en-IN"/>
          </a:p>
        </p:txBody>
      </p:sp>
      <p:sp>
        <p:nvSpPr>
          <p:cNvPr id="3" name="Footer Placeholder 2">
            <a:extLst>
              <a:ext uri="{FF2B5EF4-FFF2-40B4-BE49-F238E27FC236}">
                <a16:creationId xmlns="" xmlns:a16="http://schemas.microsoft.com/office/drawing/2014/main" id="{1ABF37F1-8EB0-370F-6255-1277BDC62FC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606393CD-126D-6F3E-5F2A-BE01733E3298}"/>
              </a:ext>
            </a:extLst>
          </p:cNvPr>
          <p:cNvSpPr>
            <a:spLocks noGrp="1"/>
          </p:cNvSpPr>
          <p:nvPr>
            <p:ph type="sldNum" sz="quarter" idx="12"/>
          </p:nvPr>
        </p:nvSpPr>
        <p:spPr/>
        <p:txBody>
          <a:body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417427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DD70CA-B797-F78D-8B11-6F275A00B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99697FB1-7648-579E-19E2-CFFC4AD170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EB27BDE0-35D2-94FC-2A8C-C12AEA1945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2FA6624-3641-337D-2C88-95A193DA08C3}"/>
              </a:ext>
            </a:extLst>
          </p:cNvPr>
          <p:cNvSpPr>
            <a:spLocks noGrp="1"/>
          </p:cNvSpPr>
          <p:nvPr>
            <p:ph type="dt" sz="half" idx="10"/>
          </p:nvPr>
        </p:nvSpPr>
        <p:spPr/>
        <p:txBody>
          <a:bodyPr/>
          <a:lstStyle/>
          <a:p>
            <a:fld id="{30DE09F6-35F0-4BD9-B413-870CCF1D7DBE}" type="datetimeFigureOut">
              <a:rPr lang="en-IN" smtClean="0"/>
              <a:pPr/>
              <a:t>04-03-2024</a:t>
            </a:fld>
            <a:endParaRPr lang="en-IN"/>
          </a:p>
        </p:txBody>
      </p:sp>
      <p:sp>
        <p:nvSpPr>
          <p:cNvPr id="6" name="Footer Placeholder 5">
            <a:extLst>
              <a:ext uri="{FF2B5EF4-FFF2-40B4-BE49-F238E27FC236}">
                <a16:creationId xmlns="" xmlns:a16="http://schemas.microsoft.com/office/drawing/2014/main" id="{C896424A-22EA-00AD-DBC2-C809ABF5CF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AEFBDD19-080C-7872-C2A7-58073B513B59}"/>
              </a:ext>
            </a:extLst>
          </p:cNvPr>
          <p:cNvSpPr>
            <a:spLocks noGrp="1"/>
          </p:cNvSpPr>
          <p:nvPr>
            <p:ph type="sldNum" sz="quarter" idx="12"/>
          </p:nvPr>
        </p:nvSpPr>
        <p:spPr/>
        <p:txBody>
          <a:body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1269453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CB7FF-329C-D413-93BC-F1C5045D9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66C00E2E-6B02-C304-C7CC-A8A928D165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AC1E9E18-0E77-9DEA-B1EA-BB9B057B2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BBD32C07-BB35-D96E-B519-1526D6353E96}"/>
              </a:ext>
            </a:extLst>
          </p:cNvPr>
          <p:cNvSpPr>
            <a:spLocks noGrp="1"/>
          </p:cNvSpPr>
          <p:nvPr>
            <p:ph type="dt" sz="half" idx="10"/>
          </p:nvPr>
        </p:nvSpPr>
        <p:spPr/>
        <p:txBody>
          <a:bodyPr/>
          <a:lstStyle/>
          <a:p>
            <a:fld id="{30DE09F6-35F0-4BD9-B413-870CCF1D7DBE}" type="datetimeFigureOut">
              <a:rPr lang="en-IN" smtClean="0"/>
              <a:pPr/>
              <a:t>04-03-2024</a:t>
            </a:fld>
            <a:endParaRPr lang="en-IN"/>
          </a:p>
        </p:txBody>
      </p:sp>
      <p:sp>
        <p:nvSpPr>
          <p:cNvPr id="6" name="Footer Placeholder 5">
            <a:extLst>
              <a:ext uri="{FF2B5EF4-FFF2-40B4-BE49-F238E27FC236}">
                <a16:creationId xmlns="" xmlns:a16="http://schemas.microsoft.com/office/drawing/2014/main" id="{229FE6B4-47A7-E798-5411-07CC79E47E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831EF0B-1424-1279-78F6-1E3FD4039753}"/>
              </a:ext>
            </a:extLst>
          </p:cNvPr>
          <p:cNvSpPr>
            <a:spLocks noGrp="1"/>
          </p:cNvSpPr>
          <p:nvPr>
            <p:ph type="sldNum" sz="quarter" idx="12"/>
          </p:nvPr>
        </p:nvSpPr>
        <p:spPr/>
        <p:txBody>
          <a:body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736728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E7D2293-1394-36C0-CC08-E8B28581A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5F20330-2B6E-BB38-1A83-A1A3105B4D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A06C605-8036-7FF8-C6AE-63E6063A1C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E09F6-35F0-4BD9-B413-870CCF1D7DBE}" type="datetimeFigureOut">
              <a:rPr lang="en-IN" smtClean="0"/>
              <a:pPr/>
              <a:t>04-03-2024</a:t>
            </a:fld>
            <a:endParaRPr lang="en-IN"/>
          </a:p>
        </p:txBody>
      </p:sp>
      <p:sp>
        <p:nvSpPr>
          <p:cNvPr id="5" name="Footer Placeholder 4">
            <a:extLst>
              <a:ext uri="{FF2B5EF4-FFF2-40B4-BE49-F238E27FC236}">
                <a16:creationId xmlns="" xmlns:a16="http://schemas.microsoft.com/office/drawing/2014/main" id="{72D23CF8-CDDC-DA9C-008A-E7354E9CEC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81D50D5F-67B8-04C7-1D30-00F3554507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2A416A-7D92-4211-AD23-0968018DD294}" type="slidenum">
              <a:rPr lang="en-IN" smtClean="0"/>
              <a:pPr/>
              <a:t>‹#›</a:t>
            </a:fld>
            <a:endParaRPr lang="en-IN"/>
          </a:p>
        </p:txBody>
      </p:sp>
    </p:spTree>
    <p:extLst>
      <p:ext uri="{BB962C8B-B14F-4D97-AF65-F5344CB8AC3E}">
        <p14:creationId xmlns="" xmlns:p14="http://schemas.microsoft.com/office/powerpoint/2010/main" val="3763809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3948" y="274024"/>
            <a:ext cx="9773586" cy="1428596"/>
          </a:xfrm>
          <a:prstGeom prst="rect">
            <a:avLst/>
          </a:prstGeom>
        </p:spPr>
        <p:txBody>
          <a:bodyPr vert="horz" wrap="square" lIns="0" tIns="12700" rIns="0" bIns="0" rtlCol="0" anchor="ctr">
            <a:spAutoFit/>
          </a:bodyPr>
          <a:lstStyle/>
          <a:p>
            <a:pPr marL="704850" marR="5080" indent="-692785" algn="ctr">
              <a:lnSpc>
                <a:spcPct val="100000"/>
              </a:lnSpc>
              <a:spcBef>
                <a:spcPts val="100"/>
              </a:spcBef>
            </a:pPr>
            <a:r>
              <a:rPr lang="en-US" sz="2400" b="1" dirty="0">
                <a:latin typeface="Times New Roman" panose="02020603050405020304" pitchFamily="18" charset="0"/>
                <a:cs typeface="Times New Roman" panose="02020603050405020304" pitchFamily="18" charset="0"/>
              </a:rPr>
              <a:t>  MALLA REDDY COLLEGE OF ENGINEERING &amp; TECHNOLOGY</a:t>
            </a:r>
            <a:br>
              <a:rPr lang="en-US" sz="24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(Autonomous Institution – UGC, Govt. of India)</a:t>
            </a:r>
            <a:br>
              <a:rPr lang="en-US" sz="20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DEPARTMENT OF COMPUTER SCIENCE AND ENGINEERING</a:t>
            </a:r>
            <a:endParaRPr sz="2000" dirty="0"/>
          </a:p>
        </p:txBody>
      </p:sp>
      <p:sp>
        <p:nvSpPr>
          <p:cNvPr id="4" name="object 4"/>
          <p:cNvSpPr txBox="1"/>
          <p:nvPr/>
        </p:nvSpPr>
        <p:spPr>
          <a:xfrm>
            <a:off x="943277" y="2569945"/>
            <a:ext cx="10048774" cy="1243930"/>
          </a:xfrm>
          <a:prstGeom prst="rect">
            <a:avLst/>
          </a:prstGeom>
        </p:spPr>
        <p:txBody>
          <a:bodyPr vert="horz" wrap="square" lIns="0" tIns="12700" rIns="0" bIns="0" rtlCol="0">
            <a:spAutoFit/>
          </a:bodyPr>
          <a:lstStyle/>
          <a:p>
            <a:pPr marL="12700" marR="5080" algn="ctr">
              <a:spcBef>
                <a:spcPts val="100"/>
              </a:spcBef>
            </a:pPr>
            <a:r>
              <a:rPr lang="en-IN" sz="4000" b="1" dirty="0" smtClean="0">
                <a:latin typeface="Calibri"/>
                <a:cs typeface="Calibri"/>
              </a:rPr>
              <a:t>RAINFALL PREDICTION SYSTEM USING    MACHINE LEARNING AND DEEP LEARNING</a:t>
            </a:r>
            <a:endParaRPr sz="4000" b="1" dirty="0">
              <a:latin typeface="Calibri"/>
              <a:cs typeface="Calibri"/>
            </a:endParaRPr>
          </a:p>
        </p:txBody>
      </p:sp>
      <p:sp>
        <p:nvSpPr>
          <p:cNvPr id="5" name="object 5"/>
          <p:cNvSpPr txBox="1"/>
          <p:nvPr/>
        </p:nvSpPr>
        <p:spPr>
          <a:xfrm>
            <a:off x="950549" y="4681915"/>
            <a:ext cx="3303818" cy="1023357"/>
          </a:xfrm>
          <a:prstGeom prst="rect">
            <a:avLst/>
          </a:prstGeom>
        </p:spPr>
        <p:txBody>
          <a:bodyPr vert="horz" wrap="square" lIns="0" tIns="12700" rIns="0" bIns="0" rtlCol="0">
            <a:spAutoFit/>
          </a:bodyPr>
          <a:lstStyle/>
          <a:p>
            <a:pPr marL="12700" marR="5080" algn="ctr">
              <a:spcBef>
                <a:spcPts val="100"/>
              </a:spcBef>
            </a:pPr>
            <a:r>
              <a:rPr sz="2400" b="1" spc="-5" dirty="0">
                <a:cs typeface="Calibri"/>
              </a:rPr>
              <a:t>Under the </a:t>
            </a:r>
            <a:r>
              <a:rPr lang="en-IN" sz="2400" b="1" spc="-5" dirty="0">
                <a:cs typeface="Calibri"/>
              </a:rPr>
              <a:t>G</a:t>
            </a:r>
            <a:r>
              <a:rPr sz="2400" b="1" spc="-5" dirty="0" err="1">
                <a:cs typeface="Calibri"/>
              </a:rPr>
              <a:t>uidance</a:t>
            </a:r>
            <a:r>
              <a:rPr sz="2400" b="1" spc="-5" dirty="0">
                <a:cs typeface="Calibri"/>
              </a:rPr>
              <a:t> </a:t>
            </a:r>
            <a:r>
              <a:rPr sz="2400" b="1" spc="-5">
                <a:cs typeface="Calibri"/>
              </a:rPr>
              <a:t>of </a:t>
            </a:r>
            <a:r>
              <a:rPr sz="2400" b="1">
                <a:cs typeface="Calibri"/>
              </a:rPr>
              <a:t> </a:t>
            </a:r>
            <a:r>
              <a:rPr lang="en-IN" sz="2400" b="1" dirty="0" smtClean="0">
                <a:cs typeface="Calibri"/>
              </a:rPr>
              <a:t>     </a:t>
            </a:r>
            <a:r>
              <a:rPr lang="en-IN" sz="2000" b="1" smtClean="0">
                <a:latin typeface="Calibri"/>
                <a:cs typeface="Calibri"/>
              </a:rPr>
              <a:t>Dr.N.Sathish</a:t>
            </a:r>
            <a:r>
              <a:rPr lang="en-IN" sz="2000" b="1" dirty="0" smtClean="0">
                <a:latin typeface="Calibri"/>
                <a:cs typeface="Calibri"/>
              </a:rPr>
              <a:t> Kumar</a:t>
            </a:r>
            <a:endParaRPr lang="en-IN" sz="2000" b="1" dirty="0">
              <a:latin typeface="Calibri"/>
              <a:cs typeface="Calibri"/>
            </a:endParaRPr>
          </a:p>
          <a:p>
            <a:pPr marL="12700" marR="5080" algn="ctr">
              <a:spcBef>
                <a:spcPts val="100"/>
              </a:spcBef>
            </a:pPr>
            <a:r>
              <a:rPr lang="en-IN" sz="2000" b="1" dirty="0" smtClean="0">
                <a:latin typeface="Calibri"/>
                <a:cs typeface="Calibri"/>
              </a:rPr>
              <a:t>Associate Professor</a:t>
            </a:r>
            <a:endParaRPr sz="2000" dirty="0">
              <a:latin typeface="Calibri"/>
              <a:cs typeface="Calibri"/>
            </a:endParaRPr>
          </a:p>
        </p:txBody>
      </p:sp>
      <p:sp>
        <p:nvSpPr>
          <p:cNvPr id="6" name="object 6"/>
          <p:cNvSpPr txBox="1"/>
          <p:nvPr/>
        </p:nvSpPr>
        <p:spPr>
          <a:xfrm>
            <a:off x="7526955" y="4537536"/>
            <a:ext cx="4665045" cy="2182649"/>
          </a:xfrm>
          <a:prstGeom prst="rect">
            <a:avLst/>
          </a:prstGeom>
        </p:spPr>
        <p:txBody>
          <a:bodyPr vert="horz" wrap="square" lIns="0" tIns="12700" rIns="0" bIns="0" rtlCol="0">
            <a:spAutoFit/>
          </a:bodyPr>
          <a:lstStyle/>
          <a:p>
            <a:pPr marL="12700">
              <a:spcBef>
                <a:spcPts val="100"/>
              </a:spcBef>
            </a:pPr>
            <a:r>
              <a:rPr lang="en-US" sz="2000" b="1" spc="-45" dirty="0">
                <a:latin typeface="Calibri"/>
                <a:cs typeface="Calibri"/>
              </a:rPr>
              <a:t>Batch</a:t>
            </a:r>
            <a:r>
              <a:rPr sz="2000" b="1" spc="-30">
                <a:latin typeface="Calibri"/>
                <a:cs typeface="Calibri"/>
              </a:rPr>
              <a:t> </a:t>
            </a:r>
            <a:r>
              <a:rPr lang="en-IN" sz="2000" b="1" spc="-30" dirty="0" smtClean="0">
                <a:latin typeface="Calibri"/>
                <a:cs typeface="Calibri"/>
              </a:rPr>
              <a:t>No </a:t>
            </a:r>
            <a:r>
              <a:rPr lang="en-IN" sz="2000" b="1" spc="-5" dirty="0" smtClean="0">
                <a:latin typeface="Calibri"/>
                <a:cs typeface="Calibri"/>
              </a:rPr>
              <a:t>: 16</a:t>
            </a:r>
          </a:p>
          <a:p>
            <a:pPr marL="12700">
              <a:spcBef>
                <a:spcPts val="100"/>
              </a:spcBef>
            </a:pPr>
            <a:endParaRPr lang="en-IN" sz="2000" b="1" spc="-5" dirty="0">
              <a:latin typeface="Calibri"/>
              <a:cs typeface="Calibri"/>
            </a:endParaRPr>
          </a:p>
          <a:p>
            <a:pPr marL="12700">
              <a:spcBef>
                <a:spcPts val="100"/>
              </a:spcBef>
            </a:pPr>
            <a:r>
              <a:rPr lang="en-IN" sz="2000" b="1" spc="-5" dirty="0" err="1" smtClean="0">
                <a:latin typeface="Calibri"/>
                <a:cs typeface="Calibri"/>
              </a:rPr>
              <a:t>K.Sultan</a:t>
            </a:r>
            <a:r>
              <a:rPr lang="en-IN" sz="2000" b="1" spc="-5" dirty="0" smtClean="0">
                <a:latin typeface="Calibri"/>
                <a:cs typeface="Calibri"/>
              </a:rPr>
              <a:t> </a:t>
            </a:r>
            <a:r>
              <a:rPr lang="en-IN" sz="2000" b="1" spc="-5" dirty="0" err="1" smtClean="0">
                <a:latin typeface="Calibri"/>
                <a:cs typeface="Calibri"/>
              </a:rPr>
              <a:t>Salauddin</a:t>
            </a:r>
            <a:r>
              <a:rPr lang="en-IN" sz="2000" b="1" spc="-5" dirty="0" smtClean="0">
                <a:latin typeface="Calibri"/>
                <a:cs typeface="Calibri"/>
              </a:rPr>
              <a:t> – 20N31A05B2</a:t>
            </a:r>
          </a:p>
          <a:p>
            <a:pPr marL="12700">
              <a:spcBef>
                <a:spcPts val="100"/>
              </a:spcBef>
            </a:pPr>
            <a:r>
              <a:rPr lang="en-IN" sz="2000" b="1" spc="-5" dirty="0" err="1" smtClean="0">
                <a:latin typeface="Calibri"/>
                <a:cs typeface="Calibri"/>
              </a:rPr>
              <a:t>K.Gayatri</a:t>
            </a:r>
            <a:r>
              <a:rPr lang="en-IN" sz="2000" b="1" spc="-5" dirty="0" smtClean="0">
                <a:latin typeface="Calibri"/>
                <a:cs typeface="Calibri"/>
              </a:rPr>
              <a:t> – 20N31A0598</a:t>
            </a:r>
          </a:p>
          <a:p>
            <a:pPr marL="12700">
              <a:spcBef>
                <a:spcPts val="100"/>
              </a:spcBef>
            </a:pPr>
            <a:r>
              <a:rPr lang="en-IN" sz="2000" b="1" spc="-5" dirty="0" err="1" smtClean="0">
                <a:latin typeface="Calibri"/>
                <a:cs typeface="Calibri"/>
              </a:rPr>
              <a:t>G.Sai</a:t>
            </a:r>
            <a:r>
              <a:rPr lang="en-IN" sz="2000" b="1" spc="-5" dirty="0" smtClean="0">
                <a:latin typeface="Calibri"/>
                <a:cs typeface="Calibri"/>
              </a:rPr>
              <a:t> Deep – 20N31A0577</a:t>
            </a:r>
          </a:p>
          <a:p>
            <a:pPr marL="12700">
              <a:spcBef>
                <a:spcPts val="100"/>
              </a:spcBef>
            </a:pPr>
            <a:endParaRPr lang="en-IN" b="1" spc="-5" dirty="0" smtClean="0">
              <a:latin typeface="Calibri"/>
              <a:cs typeface="Calibri"/>
            </a:endParaRPr>
          </a:p>
          <a:p>
            <a:pPr marL="12700">
              <a:spcBef>
                <a:spcPts val="100"/>
              </a:spcBef>
            </a:pPr>
            <a:endParaRPr dirty="0">
              <a:latin typeface="Calibri"/>
              <a:cs typeface="Calibri"/>
            </a:endParaRPr>
          </a:p>
        </p:txBody>
      </p:sp>
      <p:pic>
        <p:nvPicPr>
          <p:cNvPr id="9" name="Picture 8">
            <a:extLst>
              <a:ext uri="{FF2B5EF4-FFF2-40B4-BE49-F238E27FC236}">
                <a16:creationId xmlns="" xmlns:a16="http://schemas.microsoft.com/office/drawing/2014/main" id="{4A551819-DB03-C200-2070-82947A7CAC75}"/>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C196CFE-1DA5-37AF-C354-9393ED0ADB4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3" name="Rectangle 2"/>
          <p:cNvSpPr/>
          <p:nvPr/>
        </p:nvSpPr>
        <p:spPr>
          <a:xfrm>
            <a:off x="1270534" y="1774410"/>
            <a:ext cx="8287351" cy="2492990"/>
          </a:xfrm>
          <a:prstGeom prst="rect">
            <a:avLst/>
          </a:prstGeom>
        </p:spPr>
        <p:txBody>
          <a:bodyPr wrap="square">
            <a:spAutoFit/>
          </a:bodyPr>
          <a:lstStyle/>
          <a:p>
            <a:pPr>
              <a:lnSpc>
                <a:spcPct val="150000"/>
              </a:lnSpc>
              <a:buFont typeface="Wingdings" pitchFamily="2" charset="2"/>
              <a:buChar char="Ø"/>
            </a:pPr>
            <a:r>
              <a:rPr lang="en-IN" sz="2400" b="1" dirty="0" smtClean="0">
                <a:latin typeface="Times New Roman" pitchFamily="18" charset="0"/>
                <a:cs typeface="Times New Roman" pitchFamily="18" charset="0"/>
              </a:rPr>
              <a:t>Software Requirements :</a:t>
            </a:r>
            <a:endParaRPr lang="en-US" sz="2400" dirty="0" smtClean="0">
              <a:latin typeface="Times New Roman" pitchFamily="18" charset="0"/>
              <a:cs typeface="Times New Roman" pitchFamily="18" charset="0"/>
            </a:endParaRPr>
          </a:p>
          <a:p>
            <a:pPr lvl="0">
              <a:lnSpc>
                <a:spcPct val="150000"/>
              </a:lnSpc>
              <a:buFont typeface="Arial" pitchFamily="34" charset="0"/>
              <a:buChar char="•"/>
            </a:pPr>
            <a:r>
              <a:rPr lang="en-IN" sz="2000" dirty="0" smtClean="0">
                <a:latin typeface="Times New Roman" pitchFamily="18" charset="0"/>
                <a:cs typeface="Times New Roman" pitchFamily="18" charset="0"/>
              </a:rPr>
              <a:t>Operating System          :      Windows 11</a:t>
            </a:r>
            <a:endParaRPr lang="en-US" sz="2000" dirty="0" smtClean="0">
              <a:latin typeface="Times New Roman" pitchFamily="18" charset="0"/>
              <a:cs typeface="Times New Roman" pitchFamily="18" charset="0"/>
            </a:endParaRPr>
          </a:p>
          <a:p>
            <a:pPr lvl="0">
              <a:lnSpc>
                <a:spcPct val="150000"/>
              </a:lnSpc>
              <a:buFont typeface="Arial" pitchFamily="34" charset="0"/>
              <a:buChar char="•"/>
            </a:pPr>
            <a:r>
              <a:rPr lang="en-IN" sz="2000" dirty="0" smtClean="0">
                <a:latin typeface="Times New Roman" pitchFamily="18" charset="0"/>
                <a:cs typeface="Times New Roman" pitchFamily="18" charset="0"/>
              </a:rPr>
              <a:t>System Coding              :       Python</a:t>
            </a:r>
            <a:endParaRPr lang="en-US" sz="2000" dirty="0" smtClean="0">
              <a:latin typeface="Times New Roman" pitchFamily="18" charset="0"/>
              <a:cs typeface="Times New Roman" pitchFamily="18" charset="0"/>
            </a:endParaRPr>
          </a:p>
          <a:p>
            <a:pPr lvl="0">
              <a:lnSpc>
                <a:spcPct val="150000"/>
              </a:lnSpc>
              <a:buFont typeface="Arial" pitchFamily="34" charset="0"/>
              <a:buChar char="•"/>
            </a:pPr>
            <a:r>
              <a:rPr lang="en-IN" sz="2000" dirty="0" smtClean="0">
                <a:latin typeface="Times New Roman" pitchFamily="18" charset="0"/>
                <a:cs typeface="Times New Roman" pitchFamily="18" charset="0"/>
              </a:rPr>
              <a:t>Tool                               :       Jupiter Notebook</a:t>
            </a:r>
            <a:endParaRPr lang="en-US" sz="2000" dirty="0" smtClean="0">
              <a:latin typeface="Times New Roman" pitchFamily="18" charset="0"/>
              <a:cs typeface="Times New Roman" pitchFamily="18" charset="0"/>
            </a:endParaRPr>
          </a:p>
          <a:p>
            <a:pPr lvl="0">
              <a:lnSpc>
                <a:spcPct val="150000"/>
              </a:lnSpc>
              <a:buFont typeface="Arial" pitchFamily="34" charset="0"/>
              <a:buChar char="•"/>
            </a:pPr>
            <a:r>
              <a:rPr lang="en-IN" sz="2000" dirty="0" smtClean="0">
                <a:latin typeface="Times New Roman" pitchFamily="18" charset="0"/>
                <a:cs typeface="Times New Roman" pitchFamily="18" charset="0"/>
              </a:rPr>
              <a:t>Libraries                        :       </a:t>
            </a:r>
            <a:r>
              <a:rPr lang="en-IN" sz="2000" dirty="0" err="1" smtClean="0">
                <a:latin typeface="Times New Roman" pitchFamily="18" charset="0"/>
                <a:cs typeface="Times New Roman" pitchFamily="18" charset="0"/>
              </a:rPr>
              <a:t>Pandas,Numpy,Matplotlib,Scikit-Learn,etc</a:t>
            </a:r>
            <a:r>
              <a:rPr lang="en-IN"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BF1EC12-CA3C-3681-1BD7-70DA38650F8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3FCDC72-1EE3-D769-985E-DC89D1451DE5}"/>
              </a:ext>
            </a:extLst>
          </p:cNvPr>
          <p:cNvSpPr>
            <a:spLocks noGrp="1"/>
          </p:cNvSpPr>
          <p:nvPr>
            <p:ph type="title"/>
          </p:nvPr>
        </p:nvSpPr>
        <p:spPr/>
        <p:txBody>
          <a:bodyPr/>
          <a:lstStyle/>
          <a:p>
            <a:pPr algn="ctr"/>
            <a:r>
              <a:rPr lang="en-IN" b="1" i="0" dirty="0">
                <a:solidFill>
                  <a:srgbClr val="222222"/>
                </a:solidFill>
                <a:effectLst/>
                <a:latin typeface="Times New Roman" pitchFamily="18" charset="0"/>
                <a:cs typeface="Times New Roman" pitchFamily="18" charset="0"/>
              </a:rPr>
              <a:t>Literature Survey</a:t>
            </a:r>
            <a:endParaRPr lang="en-IN" b="1" dirty="0">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graphicFrame>
        <p:nvGraphicFramePr>
          <p:cNvPr id="5" name="Table 4">
            <a:extLst>
              <a:ext uri="{FF2B5EF4-FFF2-40B4-BE49-F238E27FC236}">
                <a16:creationId xmlns="" xmlns:a16="http://schemas.microsoft.com/office/drawing/2014/main" id="{4014DE7F-9CF7-33DB-848F-F246841FD7C5}"/>
              </a:ext>
            </a:extLst>
          </p:cNvPr>
          <p:cNvGraphicFramePr>
            <a:graphicFrameLocks noGrp="1"/>
          </p:cNvGraphicFramePr>
          <p:nvPr>
            <p:extLst>
              <p:ext uri="{D42A27DB-BD31-4B8C-83A1-F6EECF244321}">
                <p14:modId xmlns="" xmlns:p14="http://schemas.microsoft.com/office/powerpoint/2010/main" val="1187983236"/>
              </p:ext>
            </p:extLst>
          </p:nvPr>
        </p:nvGraphicFramePr>
        <p:xfrm>
          <a:off x="959370" y="2053652"/>
          <a:ext cx="10515600" cy="2527293"/>
        </p:xfrm>
        <a:graphic>
          <a:graphicData uri="http://schemas.openxmlformats.org/drawingml/2006/table">
            <a:tbl>
              <a:tblPr firstRow="1" bandRow="1">
                <a:tableStyleId>{5C22544A-7EE6-4342-B048-85BDC9FD1C3A}</a:tableStyleId>
              </a:tblPr>
              <a:tblGrid>
                <a:gridCol w="830929">
                  <a:extLst>
                    <a:ext uri="{9D8B030D-6E8A-4147-A177-3AD203B41FA5}">
                      <a16:colId xmlns="" xmlns:a16="http://schemas.microsoft.com/office/drawing/2014/main" val="3548181897"/>
                    </a:ext>
                  </a:extLst>
                </a:gridCol>
                <a:gridCol w="3301465">
                  <a:extLst>
                    <a:ext uri="{9D8B030D-6E8A-4147-A177-3AD203B41FA5}">
                      <a16:colId xmlns="" xmlns:a16="http://schemas.microsoft.com/office/drawing/2014/main" val="3421281744"/>
                    </a:ext>
                  </a:extLst>
                </a:gridCol>
                <a:gridCol w="3754306">
                  <a:extLst>
                    <a:ext uri="{9D8B030D-6E8A-4147-A177-3AD203B41FA5}">
                      <a16:colId xmlns="" xmlns:a16="http://schemas.microsoft.com/office/drawing/2014/main" val="4041626812"/>
                    </a:ext>
                  </a:extLst>
                </a:gridCol>
                <a:gridCol w="2628900">
                  <a:extLst>
                    <a:ext uri="{9D8B030D-6E8A-4147-A177-3AD203B41FA5}">
                      <a16:colId xmlns="" xmlns:a16="http://schemas.microsoft.com/office/drawing/2014/main" val="3365618041"/>
                    </a:ext>
                  </a:extLst>
                </a:gridCol>
              </a:tblGrid>
              <a:tr h="602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u="none" strike="noStrike" dirty="0" smtClean="0">
                        <a:solidFill>
                          <a:srgbClr val="000000"/>
                        </a:solidFill>
                        <a:effectLst/>
                        <a:latin typeface="Times New Roman" pitchFamily="18" charset="0"/>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strike="noStrike" dirty="0" smtClean="0">
                          <a:solidFill>
                            <a:srgbClr val="000000"/>
                          </a:solidFill>
                          <a:effectLst/>
                          <a:latin typeface="Times New Roman" pitchFamily="18" charset="0"/>
                          <a:cs typeface="Times New Roman" pitchFamily="18" charset="0"/>
                        </a:rPr>
                        <a:t>Sl.No</a:t>
                      </a:r>
                      <a:endParaRPr lang="en-IN" sz="2000" b="0" i="0" u="none" strike="noStrike" dirty="0">
                        <a:effectLst/>
                        <a:latin typeface="Times New Roman" pitchFamily="18" charset="0"/>
                        <a:cs typeface="Times New Roman" pitchFamily="18" charset="0"/>
                      </a:endParaRPr>
                    </a:p>
                    <a:p>
                      <a:pPr algn="ctr"/>
                      <a:endParaRPr lang="en-IN"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u="none" strike="noStrike" dirty="0" smtClean="0">
                        <a:solidFill>
                          <a:srgbClr val="000000"/>
                        </a:solidFill>
                        <a:effectLst/>
                        <a:latin typeface="Times New Roman" pitchFamily="18" charset="0"/>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strike="noStrike" dirty="0" smtClean="0">
                          <a:solidFill>
                            <a:srgbClr val="000000"/>
                          </a:solidFill>
                          <a:effectLst/>
                          <a:latin typeface="Times New Roman" pitchFamily="18" charset="0"/>
                          <a:cs typeface="Times New Roman" pitchFamily="18" charset="0"/>
                        </a:rPr>
                        <a:t>Author(s</a:t>
                      </a:r>
                      <a:r>
                        <a:rPr lang="en-IN" sz="2000" b="1" i="0" u="none" strike="noStrike" dirty="0">
                          <a:solidFill>
                            <a:srgbClr val="000000"/>
                          </a:solidFill>
                          <a:effectLst/>
                          <a:latin typeface="Times New Roman" pitchFamily="18" charset="0"/>
                          <a:cs typeface="Times New Roman" pitchFamily="18" charset="0"/>
                        </a:rPr>
                        <a:t>) &amp;</a:t>
                      </a:r>
                      <a:r>
                        <a:rPr lang="en-IN" sz="2000" b="1" i="0" u="none" strike="noStrike" baseline="0" dirty="0">
                          <a:solidFill>
                            <a:srgbClr val="000000"/>
                          </a:solidFill>
                          <a:effectLst/>
                          <a:latin typeface="Times New Roman" pitchFamily="18" charset="0"/>
                          <a:cs typeface="Times New Roman" pitchFamily="18" charset="0"/>
                        </a:rPr>
                        <a:t> Journal Details</a:t>
                      </a:r>
                      <a:endParaRPr lang="en-IN" sz="2000" b="0" i="0" u="none" strike="noStrike" dirty="0">
                        <a:effectLst/>
                        <a:latin typeface="Times New Roman" pitchFamily="18" charset="0"/>
                        <a:cs typeface="Times New Roman" pitchFamily="18" charset="0"/>
                      </a:endParaRPr>
                    </a:p>
                    <a:p>
                      <a:pPr algn="ctr"/>
                      <a:endParaRPr lang="en-IN"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u="none" strike="noStrike" dirty="0" smtClean="0">
                        <a:solidFill>
                          <a:srgbClr val="000000"/>
                        </a:solidFill>
                        <a:effectLst/>
                        <a:latin typeface="Times New Roman" pitchFamily="18" charset="0"/>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strike="noStrike" dirty="0" smtClean="0">
                          <a:solidFill>
                            <a:srgbClr val="000000"/>
                          </a:solidFill>
                          <a:effectLst/>
                          <a:latin typeface="Times New Roman" pitchFamily="18" charset="0"/>
                          <a:cs typeface="Times New Roman" pitchFamily="18" charset="0"/>
                        </a:rPr>
                        <a:t>Title</a:t>
                      </a:r>
                      <a:r>
                        <a:rPr lang="en-IN" sz="2000" b="1" i="0" u="none" strike="noStrike" baseline="0" dirty="0" smtClean="0">
                          <a:solidFill>
                            <a:srgbClr val="000000"/>
                          </a:solidFill>
                          <a:effectLst/>
                          <a:latin typeface="Times New Roman" pitchFamily="18" charset="0"/>
                          <a:cs typeface="Times New Roman" pitchFamily="18" charset="0"/>
                        </a:rPr>
                        <a:t> </a:t>
                      </a:r>
                      <a:r>
                        <a:rPr lang="en-IN" sz="2000" b="1" i="0" u="none" strike="noStrike" baseline="0" dirty="0">
                          <a:solidFill>
                            <a:srgbClr val="000000"/>
                          </a:solidFill>
                          <a:effectLst/>
                          <a:latin typeface="Times New Roman" pitchFamily="18" charset="0"/>
                          <a:cs typeface="Times New Roman" pitchFamily="18" charset="0"/>
                        </a:rPr>
                        <a:t>of the </a:t>
                      </a:r>
                      <a:r>
                        <a:rPr lang="en-IN" sz="2000" b="1" i="0" u="none" strike="noStrike" baseline="0" dirty="0" smtClean="0">
                          <a:solidFill>
                            <a:srgbClr val="000000"/>
                          </a:solidFill>
                          <a:effectLst/>
                          <a:latin typeface="Times New Roman" pitchFamily="18" charset="0"/>
                          <a:cs typeface="Times New Roman" pitchFamily="18" charset="0"/>
                        </a:rPr>
                        <a:t>Paper</a:t>
                      </a:r>
                      <a:endParaRPr lang="en-IN" sz="2000" b="0" i="0" u="none" strike="noStrike" dirty="0">
                        <a:effectLst/>
                        <a:latin typeface="Times New Roman" pitchFamily="18" charset="0"/>
                        <a:cs typeface="Times New Roman" pitchFamily="18" charset="0"/>
                      </a:endParaRPr>
                    </a:p>
                    <a:p>
                      <a:pPr algn="ctr"/>
                      <a:endParaRPr lang="en-IN" dirty="0"/>
                    </a:p>
                  </a:txBody>
                  <a:tcPr anchor="ctr"/>
                </a:tc>
                <a:tc>
                  <a:txBody>
                    <a:bodyPr/>
                    <a:lstStyle/>
                    <a:p>
                      <a:pPr algn="ctr"/>
                      <a:r>
                        <a:rPr lang="en-US" sz="2000" dirty="0" smtClean="0">
                          <a:solidFill>
                            <a:schemeClr val="tx1"/>
                          </a:solidFill>
                          <a:latin typeface="Times New Roman" pitchFamily="18" charset="0"/>
                          <a:cs typeface="Times New Roman" pitchFamily="18" charset="0"/>
                        </a:rPr>
                        <a:t>Outcome</a:t>
                      </a:r>
                      <a:endParaRPr lang="en-IN" sz="2000" dirty="0">
                        <a:solidFill>
                          <a:schemeClr val="tx1"/>
                        </a:solidFill>
                        <a:latin typeface="Times New Roman" pitchFamily="18" charset="0"/>
                        <a:cs typeface="Times New Roman" pitchFamily="18" charset="0"/>
                      </a:endParaRPr>
                    </a:p>
                  </a:txBody>
                  <a:tcPr anchor="ctr"/>
                </a:tc>
                <a:extLst>
                  <a:ext uri="{0D108BD9-81ED-4DB2-BD59-A6C34878D82A}">
                    <a16:rowId xmlns="" xmlns:a16="http://schemas.microsoft.com/office/drawing/2014/main" val="1773136798"/>
                  </a:ext>
                </a:extLst>
              </a:tr>
              <a:tr h="527471">
                <a:tc>
                  <a:txBody>
                    <a:bodyPr/>
                    <a:lstStyle/>
                    <a:p>
                      <a:pPr algn="ctr"/>
                      <a:r>
                        <a:rPr lang="en-IN" sz="1600" dirty="0" smtClean="0">
                          <a:latin typeface="Times New Roman" pitchFamily="18" charset="0"/>
                          <a:cs typeface="Times New Roman" pitchFamily="18" charset="0"/>
                        </a:rPr>
                        <a:t>1.</a:t>
                      </a:r>
                      <a:endParaRPr lang="en-IN" sz="1600" dirty="0">
                        <a:latin typeface="Times New Roman" pitchFamily="18" charset="0"/>
                        <a:cs typeface="Times New Roman" pitchFamily="18" charset="0"/>
                      </a:endParaRPr>
                    </a:p>
                  </a:txBody>
                  <a:tcPr/>
                </a:tc>
                <a:tc>
                  <a:txBody>
                    <a:bodyPr/>
                    <a:lstStyle/>
                    <a:p>
                      <a:pPr algn="ctr"/>
                      <a:r>
                        <a:rPr lang="en-US" sz="1600" kern="1200" dirty="0" smtClean="0">
                          <a:solidFill>
                            <a:schemeClr val="dk1"/>
                          </a:solidFill>
                          <a:latin typeface="Times New Roman" pitchFamily="18" charset="0"/>
                          <a:ea typeface="+mn-ea"/>
                          <a:cs typeface="Times New Roman" pitchFamily="18" charset="0"/>
                        </a:rPr>
                        <a:t>Kunverji</a:t>
                      </a:r>
                      <a:endParaRPr lang="en-IN" sz="1600" dirty="0">
                        <a:latin typeface="Times New Roman" pitchFamily="18" charset="0"/>
                        <a:cs typeface="Times New Roman" pitchFamily="18" charset="0"/>
                      </a:endParaRPr>
                    </a:p>
                  </a:txBody>
                  <a:tcPr/>
                </a:tc>
                <a:tc>
                  <a:txBody>
                    <a:bodyPr/>
                    <a:lstStyle/>
                    <a:p>
                      <a:pPr algn="ctr"/>
                      <a:r>
                        <a:rPr lang="en-IN" sz="1600" dirty="0" smtClean="0">
                          <a:latin typeface="Times New Roman" pitchFamily="18" charset="0"/>
                          <a:cs typeface="Times New Roman" pitchFamily="18" charset="0"/>
                        </a:rPr>
                        <a:t>Indian Water Portal</a:t>
                      </a:r>
                      <a:endParaRPr lang="en-IN" sz="1600" dirty="0">
                        <a:latin typeface="Times New Roman" pitchFamily="18" charset="0"/>
                        <a:cs typeface="Times New Roman" pitchFamily="18" charset="0"/>
                      </a:endParaRPr>
                    </a:p>
                  </a:txBody>
                  <a:tcPr/>
                </a:tc>
                <a:tc>
                  <a:txBody>
                    <a:bodyPr/>
                    <a:lstStyle/>
                    <a:p>
                      <a:pPr algn="ctr"/>
                      <a:r>
                        <a:rPr lang="en-IN" sz="1600" dirty="0" smtClean="0">
                          <a:latin typeface="Times New Roman" pitchFamily="18" charset="0"/>
                          <a:cs typeface="Times New Roman" pitchFamily="18" charset="0"/>
                        </a:rPr>
                        <a:t>94.4%</a:t>
                      </a:r>
                      <a:endParaRPr lang="en-IN" sz="1600" dirty="0">
                        <a:latin typeface="Times New Roman" pitchFamily="18" charset="0"/>
                        <a:cs typeface="Times New Roman" pitchFamily="18" charset="0"/>
                      </a:endParaRPr>
                    </a:p>
                  </a:txBody>
                  <a:tcPr/>
                </a:tc>
                <a:extLst>
                  <a:ext uri="{0D108BD9-81ED-4DB2-BD59-A6C34878D82A}">
                    <a16:rowId xmlns="" xmlns:a16="http://schemas.microsoft.com/office/drawing/2014/main" val="3652665960"/>
                  </a:ext>
                </a:extLst>
              </a:tr>
              <a:tr h="527471">
                <a:tc>
                  <a:txBody>
                    <a:bodyPr/>
                    <a:lstStyle/>
                    <a:p>
                      <a:pPr algn="ctr"/>
                      <a:r>
                        <a:rPr lang="en-IN" sz="1600" dirty="0" smtClean="0">
                          <a:latin typeface="Times New Roman" pitchFamily="18" charset="0"/>
                          <a:cs typeface="Times New Roman" pitchFamily="18" charset="0"/>
                        </a:rPr>
                        <a:t>2.</a:t>
                      </a:r>
                      <a:endParaRPr lang="en-IN" sz="1600" dirty="0">
                        <a:latin typeface="Times New Roman" pitchFamily="18" charset="0"/>
                        <a:cs typeface="Times New Roman" pitchFamily="18" charset="0"/>
                      </a:endParaRPr>
                    </a:p>
                  </a:txBody>
                  <a:tcPr/>
                </a:tc>
                <a:tc>
                  <a:txBody>
                    <a:bodyPr/>
                    <a:lstStyle/>
                    <a:p>
                      <a:pPr algn="ctr"/>
                      <a:r>
                        <a:rPr lang="en-US" sz="1600" kern="1200" dirty="0" smtClean="0">
                          <a:solidFill>
                            <a:schemeClr val="dk1"/>
                          </a:solidFill>
                          <a:latin typeface="Times New Roman" pitchFamily="18" charset="0"/>
                          <a:ea typeface="+mn-ea"/>
                          <a:cs typeface="Times New Roman" pitchFamily="18" charset="0"/>
                        </a:rPr>
                        <a:t>Rani</a:t>
                      </a:r>
                      <a:endParaRPr lang="en-IN" sz="1600" dirty="0">
                        <a:latin typeface="Times New Roman" pitchFamily="18" charset="0"/>
                        <a:cs typeface="Times New Roman" pitchFamily="18" charset="0"/>
                      </a:endParaRPr>
                    </a:p>
                  </a:txBody>
                  <a:tcPr/>
                </a:tc>
                <a:tc>
                  <a:txBody>
                    <a:bodyPr/>
                    <a:lstStyle/>
                    <a:p>
                      <a:pPr algn="ctr"/>
                      <a:r>
                        <a:rPr lang="en-IN" sz="1600" dirty="0" smtClean="0">
                          <a:latin typeface="Times New Roman" pitchFamily="18" charset="0"/>
                          <a:cs typeface="Times New Roman" pitchFamily="18" charset="0"/>
                        </a:rPr>
                        <a:t>Flood Detection</a:t>
                      </a:r>
                      <a:endParaRPr lang="en-IN" sz="1600" dirty="0">
                        <a:latin typeface="Times New Roman" pitchFamily="18" charset="0"/>
                        <a:cs typeface="Times New Roman" pitchFamily="18" charset="0"/>
                      </a:endParaRPr>
                    </a:p>
                  </a:txBody>
                  <a:tcPr/>
                </a:tc>
                <a:tc>
                  <a:txBody>
                    <a:bodyPr/>
                    <a:lstStyle/>
                    <a:p>
                      <a:pPr algn="ctr"/>
                      <a:r>
                        <a:rPr lang="en-IN" sz="1600" dirty="0" smtClean="0">
                          <a:latin typeface="Times New Roman" pitchFamily="18" charset="0"/>
                          <a:cs typeface="Times New Roman" pitchFamily="18" charset="0"/>
                        </a:rPr>
                        <a:t>80.7%</a:t>
                      </a:r>
                      <a:endParaRPr lang="en-IN" sz="1600" dirty="0">
                        <a:latin typeface="Times New Roman" pitchFamily="18" charset="0"/>
                        <a:cs typeface="Times New Roman" pitchFamily="18" charset="0"/>
                      </a:endParaRPr>
                    </a:p>
                  </a:txBody>
                  <a:tcPr/>
                </a:tc>
                <a:extLst>
                  <a:ext uri="{0D108BD9-81ED-4DB2-BD59-A6C34878D82A}">
                    <a16:rowId xmlns="" xmlns:a16="http://schemas.microsoft.com/office/drawing/2014/main" val="3373595215"/>
                  </a:ext>
                </a:extLst>
              </a:tr>
              <a:tr h="527471">
                <a:tc>
                  <a:txBody>
                    <a:bodyPr/>
                    <a:lstStyle/>
                    <a:p>
                      <a:pPr algn="ctr"/>
                      <a:r>
                        <a:rPr lang="en-IN" sz="1600" dirty="0" smtClean="0">
                          <a:latin typeface="Times New Roman" pitchFamily="18" charset="0"/>
                          <a:cs typeface="Times New Roman" pitchFamily="18" charset="0"/>
                        </a:rPr>
                        <a:t>3.</a:t>
                      </a:r>
                      <a:endParaRPr lang="en-IN" sz="1600" dirty="0">
                        <a:latin typeface="Times New Roman" pitchFamily="18" charset="0"/>
                        <a:cs typeface="Times New Roman" pitchFamily="18" charset="0"/>
                      </a:endParaRPr>
                    </a:p>
                  </a:txBody>
                  <a:tcPr/>
                </a:tc>
                <a:tc>
                  <a:txBody>
                    <a:bodyPr/>
                    <a:lstStyle/>
                    <a:p>
                      <a:pPr algn="ctr"/>
                      <a:r>
                        <a:rPr lang="en-US" sz="1600" kern="1200" dirty="0" smtClean="0">
                          <a:solidFill>
                            <a:schemeClr val="dk1"/>
                          </a:solidFill>
                          <a:latin typeface="Times New Roman" pitchFamily="18" charset="0"/>
                          <a:ea typeface="+mn-ea"/>
                          <a:cs typeface="Times New Roman" pitchFamily="18" charset="0"/>
                        </a:rPr>
                        <a:t>Tehrany</a:t>
                      </a:r>
                      <a:endParaRPr lang="en-IN" sz="1600" dirty="0">
                        <a:latin typeface="Times New Roman" pitchFamily="18" charset="0"/>
                        <a:cs typeface="Times New Roman" pitchFamily="18" charset="0"/>
                      </a:endParaRPr>
                    </a:p>
                  </a:txBody>
                  <a:tcPr/>
                </a:tc>
                <a:tc>
                  <a:txBody>
                    <a:bodyPr/>
                    <a:lstStyle/>
                    <a:p>
                      <a:pPr algn="ctr"/>
                      <a:r>
                        <a:rPr lang="en-US" sz="1600" kern="1200" dirty="0" smtClean="0">
                          <a:solidFill>
                            <a:schemeClr val="dk1"/>
                          </a:solidFill>
                          <a:latin typeface="Times New Roman" pitchFamily="18" charset="0"/>
                          <a:ea typeface="+mn-ea"/>
                          <a:cs typeface="Times New Roman" pitchFamily="18" charset="0"/>
                        </a:rPr>
                        <a:t>Malaysian Flood Monitoring Model</a:t>
                      </a:r>
                      <a:endParaRPr lang="en-IN" sz="1600" dirty="0">
                        <a:latin typeface="Times New Roman" pitchFamily="18" charset="0"/>
                        <a:cs typeface="Times New Roman" pitchFamily="18" charset="0"/>
                      </a:endParaRPr>
                    </a:p>
                  </a:txBody>
                  <a:tcPr/>
                </a:tc>
                <a:tc>
                  <a:txBody>
                    <a:bodyPr/>
                    <a:lstStyle/>
                    <a:p>
                      <a:pPr algn="ctr"/>
                      <a:r>
                        <a:rPr lang="en-IN" sz="1600" dirty="0" smtClean="0">
                          <a:latin typeface="Times New Roman" pitchFamily="18" charset="0"/>
                          <a:cs typeface="Times New Roman" pitchFamily="18" charset="0"/>
                        </a:rPr>
                        <a:t>85.9%</a:t>
                      </a:r>
                      <a:endParaRPr lang="en-IN" sz="1600" dirty="0">
                        <a:latin typeface="Times New Roman" pitchFamily="18" charset="0"/>
                        <a:cs typeface="Times New Roman" pitchFamily="18" charset="0"/>
                      </a:endParaRPr>
                    </a:p>
                  </a:txBody>
                  <a:tcPr/>
                </a:tc>
                <a:extLst>
                  <a:ext uri="{0D108BD9-81ED-4DB2-BD59-A6C34878D82A}">
                    <a16:rowId xmlns="" xmlns:a16="http://schemas.microsoft.com/office/drawing/2014/main" val="2256069480"/>
                  </a:ext>
                </a:extLst>
              </a:tr>
            </a:tbl>
          </a:graphicData>
        </a:graphic>
      </p:graphicFrame>
    </p:spTree>
    <p:extLst>
      <p:ext uri="{BB962C8B-B14F-4D97-AF65-F5344CB8AC3E}">
        <p14:creationId xmlns="" xmlns:p14="http://schemas.microsoft.com/office/powerpoint/2010/main" val="33446540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smtClean="0">
                <a:latin typeface="Times New Roman" pitchFamily="18" charset="0"/>
                <a:cs typeface="Times New Roman" pitchFamily="18" charset="0"/>
              </a:rPr>
              <a:t>System Architecture</a:t>
            </a:r>
            <a:endParaRPr lang="en-US" sz="4000" b="1" dirty="0">
              <a:latin typeface="Times New Roman" pitchFamily="18" charset="0"/>
              <a:cs typeface="Times New Roman" pitchFamily="18" charset="0"/>
            </a:endParaRPr>
          </a:p>
        </p:txBody>
      </p:sp>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pic>
        <p:nvPicPr>
          <p:cNvPr id="4" name="Picture 3" descr="Architecture1.PNG"/>
          <p:cNvPicPr/>
          <p:nvPr/>
        </p:nvPicPr>
        <p:blipFill>
          <a:blip r:embed="rId3"/>
          <a:stretch>
            <a:fillRect/>
          </a:stretch>
        </p:blipFill>
        <p:spPr>
          <a:xfrm>
            <a:off x="3076151" y="1665306"/>
            <a:ext cx="6572296" cy="3500461"/>
          </a:xfrm>
          <a:prstGeom prst="rect">
            <a:avLst/>
          </a:prstGeom>
        </p:spPr>
      </p:pic>
      <p:sp>
        <p:nvSpPr>
          <p:cNvPr id="5" name="Rectangle 4"/>
          <p:cNvSpPr/>
          <p:nvPr/>
        </p:nvSpPr>
        <p:spPr>
          <a:xfrm>
            <a:off x="3781866" y="5535146"/>
            <a:ext cx="4365233" cy="338554"/>
          </a:xfrm>
          <a:prstGeom prst="rect">
            <a:avLst/>
          </a:prstGeom>
        </p:spPr>
        <p:txBody>
          <a:bodyPr wrap="none">
            <a:spAutoFit/>
          </a:bodyPr>
          <a:lstStyle/>
          <a:p>
            <a:pPr algn="ctr"/>
            <a:r>
              <a:rPr lang="en-IN" sz="1600" b="1" dirty="0" smtClean="0">
                <a:latin typeface="Times New Roman" pitchFamily="18" charset="0"/>
                <a:cs typeface="Times New Roman" pitchFamily="18" charset="0"/>
              </a:rPr>
              <a:t>Fig : System Architecture of Rainfall Prediction</a:t>
            </a:r>
            <a:endParaRPr lang="en-US" sz="16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smtClean="0">
                <a:latin typeface="Times New Roman" pitchFamily="18" charset="0"/>
                <a:cs typeface="Times New Roman" pitchFamily="18" charset="0"/>
              </a:rPr>
              <a:t>UML Diagrams</a:t>
            </a:r>
            <a:endParaRPr lang="en-US" sz="4000" b="1" dirty="0">
              <a:latin typeface="Times New Roman" pitchFamily="18" charset="0"/>
              <a:cs typeface="Times New Roman" pitchFamily="18" charset="0"/>
            </a:endParaRPr>
          </a:p>
        </p:txBody>
      </p:sp>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7" name="Rectangle 6"/>
          <p:cNvSpPr/>
          <p:nvPr/>
        </p:nvSpPr>
        <p:spPr>
          <a:xfrm>
            <a:off x="952819" y="1848671"/>
            <a:ext cx="2574744" cy="400110"/>
          </a:xfrm>
          <a:prstGeom prst="rect">
            <a:avLst/>
          </a:prstGeom>
        </p:spPr>
        <p:txBody>
          <a:bodyPr wrap="none">
            <a:spAutoFit/>
          </a:bodyPr>
          <a:lstStyle/>
          <a:p>
            <a:pPr>
              <a:buFont typeface="Courier New" pitchFamily="49" charset="0"/>
              <a:buChar char="o"/>
            </a:pPr>
            <a:r>
              <a:rPr lang="en-IN" sz="2000" b="1" dirty="0" smtClean="0">
                <a:latin typeface="Times New Roman" pitchFamily="18" charset="0"/>
                <a:cs typeface="Times New Roman" pitchFamily="18" charset="0"/>
              </a:rPr>
              <a:t>Use Case Diagram  :</a:t>
            </a:r>
            <a:endParaRPr lang="en-US" sz="2000" b="1" dirty="0">
              <a:latin typeface="Times New Roman" pitchFamily="18" charset="0"/>
              <a:cs typeface="Times New Roman" pitchFamily="18" charset="0"/>
            </a:endParaRPr>
          </a:p>
        </p:txBody>
      </p:sp>
      <p:pic>
        <p:nvPicPr>
          <p:cNvPr id="8" name="Picture 7" descr="Use Case Diagram.png"/>
          <p:cNvPicPr/>
          <p:nvPr/>
        </p:nvPicPr>
        <p:blipFill>
          <a:blip r:embed="rId3"/>
          <a:stretch>
            <a:fillRect/>
          </a:stretch>
        </p:blipFill>
        <p:spPr>
          <a:xfrm>
            <a:off x="4494999" y="2319687"/>
            <a:ext cx="3888606" cy="3455471"/>
          </a:xfrm>
          <a:prstGeom prst="rect">
            <a:avLst/>
          </a:prstGeom>
        </p:spPr>
      </p:pic>
      <p:sp>
        <p:nvSpPr>
          <p:cNvPr id="9" name="Rectangle 8"/>
          <p:cNvSpPr/>
          <p:nvPr/>
        </p:nvSpPr>
        <p:spPr>
          <a:xfrm>
            <a:off x="5346820" y="5977908"/>
            <a:ext cx="2260555" cy="338554"/>
          </a:xfrm>
          <a:prstGeom prst="rect">
            <a:avLst/>
          </a:prstGeom>
        </p:spPr>
        <p:txBody>
          <a:bodyPr wrap="none">
            <a:spAutoFit/>
          </a:bodyPr>
          <a:lstStyle/>
          <a:p>
            <a:pPr algn="ctr"/>
            <a:r>
              <a:rPr lang="en-US" sz="1600" b="1" dirty="0" smtClean="0">
                <a:latin typeface="Times New Roman" pitchFamily="18" charset="0"/>
                <a:cs typeface="Times New Roman" pitchFamily="18" charset="0"/>
              </a:rPr>
              <a:t>Fig : Use Case Diagram</a:t>
            </a:r>
            <a:endParaRPr lang="en-US" sz="16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3" name="Rectangle 2"/>
          <p:cNvSpPr/>
          <p:nvPr/>
        </p:nvSpPr>
        <p:spPr>
          <a:xfrm>
            <a:off x="879014" y="1656166"/>
            <a:ext cx="2545890" cy="400110"/>
          </a:xfrm>
          <a:prstGeom prst="rect">
            <a:avLst/>
          </a:prstGeom>
        </p:spPr>
        <p:txBody>
          <a:bodyPr wrap="none">
            <a:spAutoFit/>
          </a:bodyPr>
          <a:lstStyle/>
          <a:p>
            <a:pPr>
              <a:buFont typeface="Courier New" pitchFamily="49" charset="0"/>
              <a:buChar char="o"/>
            </a:pPr>
            <a:r>
              <a:rPr lang="en-IN" sz="2000" b="1" dirty="0" smtClean="0">
                <a:latin typeface="Times New Roman" pitchFamily="18" charset="0"/>
                <a:cs typeface="Times New Roman" pitchFamily="18" charset="0"/>
              </a:rPr>
              <a:t>Sequence Diagram :</a:t>
            </a:r>
            <a:endParaRPr lang="en-US" sz="2000" b="1" dirty="0">
              <a:latin typeface="Times New Roman" pitchFamily="18" charset="0"/>
              <a:cs typeface="Times New Roman" pitchFamily="18" charset="0"/>
            </a:endParaRPr>
          </a:p>
        </p:txBody>
      </p:sp>
      <p:pic>
        <p:nvPicPr>
          <p:cNvPr id="4" name="image6.png"/>
          <p:cNvPicPr/>
          <p:nvPr/>
        </p:nvPicPr>
        <p:blipFill>
          <a:blip r:embed="rId3" cstate="print"/>
          <a:stretch>
            <a:fillRect/>
          </a:stretch>
        </p:blipFill>
        <p:spPr>
          <a:xfrm>
            <a:off x="3284453" y="2157697"/>
            <a:ext cx="5000659" cy="3429024"/>
          </a:xfrm>
          <a:prstGeom prst="rect">
            <a:avLst/>
          </a:prstGeom>
        </p:spPr>
      </p:pic>
      <p:sp>
        <p:nvSpPr>
          <p:cNvPr id="5" name="Rectangle 4"/>
          <p:cNvSpPr/>
          <p:nvPr/>
        </p:nvSpPr>
        <p:spPr>
          <a:xfrm>
            <a:off x="4310533" y="5939408"/>
            <a:ext cx="2340705" cy="338554"/>
          </a:xfrm>
          <a:prstGeom prst="rect">
            <a:avLst/>
          </a:prstGeom>
        </p:spPr>
        <p:txBody>
          <a:bodyPr wrap="none">
            <a:spAutoFit/>
          </a:bodyPr>
          <a:lstStyle/>
          <a:p>
            <a:r>
              <a:rPr lang="en-US" sz="1600" b="1" dirty="0" smtClean="0">
                <a:latin typeface="Times New Roman" pitchFamily="18" charset="0"/>
                <a:cs typeface="Times New Roman" pitchFamily="18" charset="0"/>
              </a:rPr>
              <a:t> </a:t>
            </a:r>
            <a:r>
              <a:rPr lang="en-IN" sz="1600" b="1" dirty="0" smtClean="0">
                <a:latin typeface="Times New Roman" pitchFamily="18" charset="0"/>
                <a:cs typeface="Times New Roman" pitchFamily="18" charset="0"/>
              </a:rPr>
              <a:t>Fig : </a:t>
            </a:r>
            <a:r>
              <a:rPr lang="en-US" sz="1600" b="1" dirty="0" smtClean="0">
                <a:latin typeface="Times New Roman" pitchFamily="18" charset="0"/>
                <a:cs typeface="Times New Roman" pitchFamily="18" charset="0"/>
              </a:rPr>
              <a:t>Sequence Diagram</a:t>
            </a:r>
            <a:endParaRPr lang="en-US" sz="16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4" name="Rectangle 3"/>
          <p:cNvSpPr/>
          <p:nvPr/>
        </p:nvSpPr>
        <p:spPr>
          <a:xfrm>
            <a:off x="914476" y="1646541"/>
            <a:ext cx="3042821" cy="400110"/>
          </a:xfrm>
          <a:prstGeom prst="rect">
            <a:avLst/>
          </a:prstGeom>
        </p:spPr>
        <p:txBody>
          <a:bodyPr wrap="none">
            <a:spAutoFit/>
          </a:bodyPr>
          <a:lstStyle/>
          <a:p>
            <a:pPr>
              <a:buFont typeface="Courier New" pitchFamily="49" charset="0"/>
              <a:buChar char="o"/>
            </a:pPr>
            <a:r>
              <a:rPr lang="en-IN" sz="2000" b="1" dirty="0" smtClean="0">
                <a:latin typeface="Times New Roman" pitchFamily="18" charset="0"/>
                <a:cs typeface="Times New Roman" pitchFamily="18" charset="0"/>
              </a:rPr>
              <a:t>Collaboration Diagram :</a:t>
            </a:r>
            <a:endParaRPr lang="en-US" sz="2000" b="1" dirty="0">
              <a:latin typeface="Times New Roman" pitchFamily="18" charset="0"/>
              <a:cs typeface="Times New Roman" pitchFamily="18" charset="0"/>
            </a:endParaRPr>
          </a:p>
        </p:txBody>
      </p:sp>
      <p:pic>
        <p:nvPicPr>
          <p:cNvPr id="5" name="Picture 4" descr="Collaboration Diagram.png"/>
          <p:cNvPicPr/>
          <p:nvPr/>
        </p:nvPicPr>
        <p:blipFill>
          <a:blip r:embed="rId3"/>
          <a:stretch>
            <a:fillRect/>
          </a:stretch>
        </p:blipFill>
        <p:spPr>
          <a:xfrm>
            <a:off x="2438773" y="2064004"/>
            <a:ext cx="7929618" cy="3714776"/>
          </a:xfrm>
          <a:prstGeom prst="rect">
            <a:avLst/>
          </a:prstGeom>
        </p:spPr>
      </p:pic>
      <p:sp>
        <p:nvSpPr>
          <p:cNvPr id="6" name="Rectangle 5"/>
          <p:cNvSpPr/>
          <p:nvPr/>
        </p:nvSpPr>
        <p:spPr>
          <a:xfrm>
            <a:off x="5048617" y="5929783"/>
            <a:ext cx="2690160" cy="338554"/>
          </a:xfrm>
          <a:prstGeom prst="rect">
            <a:avLst/>
          </a:prstGeom>
        </p:spPr>
        <p:txBody>
          <a:bodyPr wrap="none">
            <a:spAutoFit/>
          </a:bodyPr>
          <a:lstStyle/>
          <a:p>
            <a:r>
              <a:rPr lang="en-IN" sz="1600" b="1" dirty="0" smtClean="0">
                <a:latin typeface="Times New Roman" pitchFamily="18" charset="0"/>
                <a:cs typeface="Times New Roman" pitchFamily="18" charset="0"/>
              </a:rPr>
              <a:t>Fig : Collaboration Diagram</a:t>
            </a:r>
            <a:endParaRPr lang="en-US" sz="16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3" name="Rectangle 2"/>
          <p:cNvSpPr/>
          <p:nvPr/>
        </p:nvSpPr>
        <p:spPr>
          <a:xfrm>
            <a:off x="1058536" y="1685042"/>
            <a:ext cx="2103461" cy="400110"/>
          </a:xfrm>
          <a:prstGeom prst="rect">
            <a:avLst/>
          </a:prstGeom>
        </p:spPr>
        <p:txBody>
          <a:bodyPr wrap="none">
            <a:spAutoFit/>
          </a:bodyPr>
          <a:lstStyle/>
          <a:p>
            <a:pPr>
              <a:buFont typeface="Courier New" pitchFamily="49" charset="0"/>
              <a:buChar char="o"/>
            </a:pPr>
            <a:r>
              <a:rPr lang="en-IN" sz="2000" b="1" dirty="0" smtClean="0">
                <a:latin typeface="Times New Roman" pitchFamily="18" charset="0"/>
                <a:cs typeface="Times New Roman" pitchFamily="18" charset="0"/>
              </a:rPr>
              <a:t>Class Diagram :</a:t>
            </a:r>
            <a:endParaRPr lang="en-US" sz="2000" b="1" dirty="0">
              <a:latin typeface="Times New Roman" pitchFamily="18" charset="0"/>
              <a:cs typeface="Times New Roman" pitchFamily="18" charset="0"/>
            </a:endParaRPr>
          </a:p>
        </p:txBody>
      </p:sp>
      <p:pic>
        <p:nvPicPr>
          <p:cNvPr id="4" name="Picture 3" descr="Class Diagram.png"/>
          <p:cNvPicPr>
            <a:picLocks noChangeAspect="1"/>
          </p:cNvPicPr>
          <p:nvPr/>
        </p:nvPicPr>
        <p:blipFill>
          <a:blip r:embed="rId3"/>
          <a:stretch>
            <a:fillRect/>
          </a:stretch>
        </p:blipFill>
        <p:spPr>
          <a:xfrm>
            <a:off x="3800763" y="2118612"/>
            <a:ext cx="4930568" cy="3429297"/>
          </a:xfrm>
          <a:prstGeom prst="rect">
            <a:avLst/>
          </a:prstGeom>
        </p:spPr>
      </p:pic>
      <p:sp>
        <p:nvSpPr>
          <p:cNvPr id="5" name="Rectangle 4"/>
          <p:cNvSpPr/>
          <p:nvPr/>
        </p:nvSpPr>
        <p:spPr>
          <a:xfrm>
            <a:off x="5115676" y="5814280"/>
            <a:ext cx="1936749" cy="338554"/>
          </a:xfrm>
          <a:prstGeom prst="rect">
            <a:avLst/>
          </a:prstGeom>
        </p:spPr>
        <p:txBody>
          <a:bodyPr wrap="none">
            <a:spAutoFit/>
          </a:bodyPr>
          <a:lstStyle/>
          <a:p>
            <a:r>
              <a:rPr lang="en-IN" sz="1600" b="1" dirty="0" smtClean="0">
                <a:latin typeface="Times New Roman" pitchFamily="18" charset="0"/>
                <a:cs typeface="Times New Roman" pitchFamily="18" charset="0"/>
              </a:rPr>
              <a:t>Fig : </a:t>
            </a:r>
            <a:r>
              <a:rPr lang="en-US" sz="1600" b="1" dirty="0" smtClean="0">
                <a:latin typeface="Times New Roman" pitchFamily="18" charset="0"/>
                <a:cs typeface="Times New Roman" pitchFamily="18" charset="0"/>
              </a:rPr>
              <a:t>Class Diagram</a:t>
            </a:r>
            <a:endParaRPr lang="en-US" sz="16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3" name="Rectangle 2"/>
          <p:cNvSpPr/>
          <p:nvPr/>
        </p:nvSpPr>
        <p:spPr>
          <a:xfrm>
            <a:off x="1016924" y="1636915"/>
            <a:ext cx="2387192" cy="400110"/>
          </a:xfrm>
          <a:prstGeom prst="rect">
            <a:avLst/>
          </a:prstGeom>
        </p:spPr>
        <p:txBody>
          <a:bodyPr wrap="none">
            <a:spAutoFit/>
          </a:bodyPr>
          <a:lstStyle/>
          <a:p>
            <a:pPr>
              <a:buFont typeface="Courier New" pitchFamily="49" charset="0"/>
              <a:buChar char="o"/>
            </a:pPr>
            <a:r>
              <a:rPr lang="en-IN" sz="2000" b="1" dirty="0" smtClean="0">
                <a:latin typeface="Times New Roman" pitchFamily="18" charset="0"/>
                <a:cs typeface="Times New Roman" pitchFamily="18" charset="0"/>
              </a:rPr>
              <a:t>Activity Diagram :</a:t>
            </a:r>
            <a:endParaRPr lang="en-US" sz="2000" b="1" dirty="0">
              <a:latin typeface="Times New Roman" pitchFamily="18" charset="0"/>
              <a:cs typeface="Times New Roman" pitchFamily="18" charset="0"/>
            </a:endParaRPr>
          </a:p>
        </p:txBody>
      </p:sp>
      <p:pic>
        <p:nvPicPr>
          <p:cNvPr id="4" name="Picture 3" descr="Activity Diagram.png"/>
          <p:cNvPicPr/>
          <p:nvPr/>
        </p:nvPicPr>
        <p:blipFill>
          <a:blip r:embed="rId3"/>
          <a:stretch>
            <a:fillRect/>
          </a:stretch>
        </p:blipFill>
        <p:spPr>
          <a:xfrm>
            <a:off x="4606280" y="1973179"/>
            <a:ext cx="2606040" cy="3850106"/>
          </a:xfrm>
          <a:prstGeom prst="rect">
            <a:avLst/>
          </a:prstGeom>
        </p:spPr>
      </p:pic>
      <p:sp>
        <p:nvSpPr>
          <p:cNvPr id="5" name="Rectangle 4"/>
          <p:cNvSpPr/>
          <p:nvPr/>
        </p:nvSpPr>
        <p:spPr>
          <a:xfrm>
            <a:off x="4801331" y="5823905"/>
            <a:ext cx="2205925" cy="338554"/>
          </a:xfrm>
          <a:prstGeom prst="rect">
            <a:avLst/>
          </a:prstGeom>
        </p:spPr>
        <p:txBody>
          <a:bodyPr wrap="none">
            <a:spAutoFit/>
          </a:bodyPr>
          <a:lstStyle/>
          <a:p>
            <a:r>
              <a:rPr lang="en-US" sz="1600" b="1" dirty="0" smtClean="0">
                <a:latin typeface="Times New Roman" pitchFamily="18" charset="0"/>
                <a:ea typeface="Calibri" pitchFamily="34" charset="0"/>
                <a:cs typeface="Times New Roman" pitchFamily="18" charset="0"/>
              </a:rPr>
              <a:t> Fig : Activity Diagram</a:t>
            </a:r>
            <a:endParaRPr lang="en-US"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smtClean="0">
                <a:latin typeface="Times New Roman" pitchFamily="18" charset="0"/>
                <a:cs typeface="Times New Roman" pitchFamily="18" charset="0"/>
              </a:rPr>
              <a:t>Algorithms and Technologies</a:t>
            </a:r>
            <a:endParaRPr lang="en-US" sz="4000" b="1" dirty="0">
              <a:latin typeface="Times New Roman" pitchFamily="18" charset="0"/>
              <a:cs typeface="Times New Roman" pitchFamily="18" charset="0"/>
            </a:endParaRPr>
          </a:p>
        </p:txBody>
      </p:sp>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5" name="Rectangle 4"/>
          <p:cNvSpPr/>
          <p:nvPr/>
        </p:nvSpPr>
        <p:spPr>
          <a:xfrm>
            <a:off x="1065234" y="1800544"/>
            <a:ext cx="2659895" cy="400110"/>
          </a:xfrm>
          <a:prstGeom prst="rect">
            <a:avLst/>
          </a:prstGeom>
        </p:spPr>
        <p:txBody>
          <a:bodyPr wrap="none">
            <a:spAutoFit/>
          </a:bodyPr>
          <a:lstStyle/>
          <a:p>
            <a:pPr>
              <a:buFont typeface="Wingdings" pitchFamily="2" charset="2"/>
              <a:buChar char="Ø"/>
            </a:pPr>
            <a:r>
              <a:rPr lang="en-US" sz="2000" b="1" dirty="0" smtClean="0">
                <a:latin typeface="Times New Roman" pitchFamily="18" charset="0"/>
                <a:cs typeface="Times New Roman" pitchFamily="18" charset="0"/>
              </a:rPr>
              <a:t>Logistic Regression :</a:t>
            </a:r>
            <a:endParaRPr lang="en-US" sz="2000" dirty="0">
              <a:latin typeface="Times New Roman" pitchFamily="18" charset="0"/>
              <a:cs typeface="Times New Roman" pitchFamily="18" charset="0"/>
            </a:endParaRPr>
          </a:p>
        </p:txBody>
      </p:sp>
      <p:sp>
        <p:nvSpPr>
          <p:cNvPr id="6" name="Rectangle 5"/>
          <p:cNvSpPr/>
          <p:nvPr/>
        </p:nvSpPr>
        <p:spPr>
          <a:xfrm>
            <a:off x="1241659" y="2274838"/>
            <a:ext cx="10260530" cy="1569660"/>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Logistic regression is one of the most popular Machine Learning algorithms, which comes under the Supervised Learning technique. It is used for predicting the categorical dependent variable using a given set of independent </a:t>
            </a:r>
            <a:r>
              <a:rPr lang="en-US" sz="1600" dirty="0" err="1" smtClean="0">
                <a:latin typeface="Times New Roman" pitchFamily="18" charset="0"/>
                <a:cs typeface="Times New Roman" pitchFamily="18" charset="0"/>
              </a:rPr>
              <a:t>variables.Logistic</a:t>
            </a:r>
            <a:r>
              <a:rPr lang="en-US" sz="1600" dirty="0" smtClean="0">
                <a:latin typeface="Times New Roman" pitchFamily="18" charset="0"/>
                <a:cs typeface="Times New Roman" pitchFamily="18" charset="0"/>
              </a:rPr>
              <a:t> regression predicts the output of a categorical dependent variable. Therefore the outcome must be a categorical or discrete value. It can be either Yes or No, 0 or 1, true or False.</a:t>
            </a:r>
            <a:endParaRPr lang="en-US" sz="1600" dirty="0">
              <a:latin typeface="Times New Roman" pitchFamily="18" charset="0"/>
              <a:cs typeface="Times New Roman" pitchFamily="18" charset="0"/>
            </a:endParaRPr>
          </a:p>
        </p:txBody>
      </p:sp>
      <p:sp>
        <p:nvSpPr>
          <p:cNvPr id="7" name="Rectangle 6"/>
          <p:cNvSpPr/>
          <p:nvPr/>
        </p:nvSpPr>
        <p:spPr>
          <a:xfrm>
            <a:off x="1151410" y="4235737"/>
            <a:ext cx="2011063" cy="400110"/>
          </a:xfrm>
          <a:prstGeom prst="rect">
            <a:avLst/>
          </a:prstGeom>
        </p:spPr>
        <p:txBody>
          <a:bodyPr wrap="none">
            <a:spAutoFit/>
          </a:bodyPr>
          <a:lstStyle/>
          <a:p>
            <a:pPr>
              <a:buFont typeface="Wingdings" pitchFamily="2" charset="2"/>
              <a:buChar char="Ø"/>
            </a:pPr>
            <a:r>
              <a:rPr lang="en-US" sz="2000" b="1" dirty="0" smtClean="0">
                <a:latin typeface="Times New Roman" pitchFamily="18" charset="0"/>
                <a:cs typeface="Times New Roman" pitchFamily="18" charset="0"/>
              </a:rPr>
              <a:t>Decision Tree :</a:t>
            </a:r>
            <a:endParaRPr lang="en-US" sz="2000" dirty="0">
              <a:latin typeface="Times New Roman" pitchFamily="18" charset="0"/>
              <a:cs typeface="Times New Roman" pitchFamily="18" charset="0"/>
            </a:endParaRPr>
          </a:p>
        </p:txBody>
      </p:sp>
      <p:sp>
        <p:nvSpPr>
          <p:cNvPr id="8" name="Rectangle 7"/>
          <p:cNvSpPr/>
          <p:nvPr/>
        </p:nvSpPr>
        <p:spPr>
          <a:xfrm>
            <a:off x="1382829" y="4796135"/>
            <a:ext cx="10205988" cy="1894749"/>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Decision Tree is a Supervised learning technique that can be used for both classification and Regression problems, but mostly it is preferred for solving Classification problems. There are two nodes, which are the Decision Node and Leaf Node. Decision nodes are used to make any decision and have multiple branches, whereas Leaf nodes are the output of those decisions and do not contain any further </a:t>
            </a:r>
            <a:r>
              <a:rPr lang="en-US" sz="1600" dirty="0" err="1" smtClean="0">
                <a:latin typeface="Times New Roman" pitchFamily="18" charset="0"/>
                <a:cs typeface="Times New Roman" pitchFamily="18" charset="0"/>
              </a:rPr>
              <a:t>branches.The</a:t>
            </a:r>
            <a:r>
              <a:rPr lang="en-US" sz="1600" dirty="0" smtClean="0">
                <a:latin typeface="Times New Roman" pitchFamily="18" charset="0"/>
                <a:cs typeface="Times New Roman" pitchFamily="18" charset="0"/>
              </a:rPr>
              <a:t> decisions or the test are performed on the basis of features of the given dataset.</a:t>
            </a:r>
            <a:endParaRPr lang="en-US" sz="1600" dirty="0">
              <a:latin typeface="Times New Roman" pitchFamily="18" charset="0"/>
              <a:cs typeface="Times New Roman" pitchFamily="18" charset="0"/>
            </a:endParaRPr>
          </a:p>
        </p:txBody>
      </p:sp>
      <p:sp>
        <p:nvSpPr>
          <p:cNvPr id="9" name="TextBox 8"/>
          <p:cNvSpPr txBox="1"/>
          <p:nvPr/>
        </p:nvSpPr>
        <p:spPr>
          <a:xfrm>
            <a:off x="1068404" y="1453415"/>
            <a:ext cx="2406316" cy="400110"/>
          </a:xfrm>
          <a:prstGeom prst="rect">
            <a:avLst/>
          </a:prstGeom>
          <a:noFill/>
        </p:spPr>
        <p:txBody>
          <a:bodyPr wrap="square" rtlCol="0">
            <a:spAutoFit/>
          </a:bodyPr>
          <a:lstStyle/>
          <a:p>
            <a:pPr>
              <a:buFont typeface="Wingdings" pitchFamily="2" charset="2"/>
              <a:buChar char="ü"/>
            </a:pPr>
            <a:r>
              <a:rPr lang="en-IN" sz="2000" b="1" dirty="0" smtClean="0">
                <a:latin typeface="Times New Roman" pitchFamily="18" charset="0"/>
                <a:cs typeface="Times New Roman" pitchFamily="18" charset="0"/>
              </a:rPr>
              <a:t>Algorithms</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4" name="Rectangle 3"/>
          <p:cNvSpPr/>
          <p:nvPr/>
        </p:nvSpPr>
        <p:spPr>
          <a:xfrm>
            <a:off x="884213" y="1713917"/>
            <a:ext cx="3369833" cy="400110"/>
          </a:xfrm>
          <a:prstGeom prst="rect">
            <a:avLst/>
          </a:prstGeom>
        </p:spPr>
        <p:txBody>
          <a:bodyPr wrap="none">
            <a:spAutoFit/>
          </a:bodyPr>
          <a:lstStyle/>
          <a:p>
            <a:pPr>
              <a:buFont typeface="Wingdings" pitchFamily="2" charset="2"/>
              <a:buChar char="Ø"/>
            </a:pPr>
            <a:r>
              <a:rPr lang="en-US" sz="2000" b="1" dirty="0" smtClean="0">
                <a:latin typeface="Times New Roman" pitchFamily="18" charset="0"/>
                <a:cs typeface="Times New Roman" pitchFamily="18" charset="0"/>
              </a:rPr>
              <a:t>Artificial Neural Network :</a:t>
            </a:r>
            <a:endParaRPr lang="en-US" sz="2000" dirty="0">
              <a:latin typeface="Times New Roman" pitchFamily="18" charset="0"/>
              <a:cs typeface="Times New Roman" pitchFamily="18" charset="0"/>
            </a:endParaRPr>
          </a:p>
        </p:txBody>
      </p:sp>
      <p:sp>
        <p:nvSpPr>
          <p:cNvPr id="5" name="Rectangle 4"/>
          <p:cNvSpPr/>
          <p:nvPr/>
        </p:nvSpPr>
        <p:spPr>
          <a:xfrm>
            <a:off x="943274" y="2220311"/>
            <a:ext cx="10414535" cy="1525418"/>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The Artificial Neural Network Tutorial covers both fundamental and sophisticated ANN principles. an artificial neural network is a computational network that is modeled after the biological neural networks that give the human brain its structure. Artificial neural networks feature neurons that are connected to one another at different layers of the network, just as neurons in a real </a:t>
            </a:r>
            <a:r>
              <a:rPr lang="en-US" sz="1600" dirty="0" err="1" smtClean="0">
                <a:latin typeface="Times New Roman" pitchFamily="18" charset="0"/>
                <a:cs typeface="Times New Roman" pitchFamily="18" charset="0"/>
              </a:rPr>
              <a:t>brain.These</a:t>
            </a:r>
            <a:r>
              <a:rPr lang="en-US" sz="1600" dirty="0" smtClean="0">
                <a:latin typeface="Times New Roman" pitchFamily="18" charset="0"/>
                <a:cs typeface="Times New Roman" pitchFamily="18" charset="0"/>
              </a:rPr>
              <a:t> neurons are known as nodes.</a:t>
            </a:r>
            <a:endParaRPr lang="en-US" sz="1600" dirty="0">
              <a:latin typeface="Times New Roman" pitchFamily="18" charset="0"/>
              <a:cs typeface="Times New Roman" pitchFamily="18" charset="0"/>
            </a:endParaRPr>
          </a:p>
        </p:txBody>
      </p:sp>
      <p:sp>
        <p:nvSpPr>
          <p:cNvPr id="13314" name="Rectangle 2"/>
          <p:cNvSpPr>
            <a:spLocks noChangeArrowheads="1"/>
          </p:cNvSpPr>
          <p:nvPr/>
        </p:nvSpPr>
        <p:spPr bwMode="auto">
          <a:xfrm>
            <a:off x="943275" y="4061861"/>
            <a:ext cx="2235099" cy="400110"/>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Random Forest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9" name="Rectangle 8"/>
          <p:cNvSpPr/>
          <p:nvPr/>
        </p:nvSpPr>
        <p:spPr>
          <a:xfrm>
            <a:off x="1087656" y="4592393"/>
            <a:ext cx="10183528" cy="1569660"/>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Among the supervised learning methods is the well-known machine learning algorithm Random Forest. It can be used for machine learning problems that involve regression and classification. Its basis is the concept of ensemble learning, which is the act of combining multiple classifiers to improve the functionality of the model and solve a difficult problem. A final prediction is made by combining the results of many decision trees created by this supervised learning technique.</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2FE0BF-DD30-E5E4-0A1E-96F1703CD118}"/>
              </a:ext>
            </a:extLst>
          </p:cNvPr>
          <p:cNvSpPr>
            <a:spLocks noGrp="1"/>
          </p:cNvSpPr>
          <p:nvPr>
            <p:ph type="title"/>
          </p:nvPr>
        </p:nvSpPr>
        <p:spPr/>
        <p:txBody>
          <a:bodyPr/>
          <a:lstStyle/>
          <a:p>
            <a:pPr algn="ctr"/>
            <a:r>
              <a:rPr lang="en-IN" sz="4400" b="1" spc="-60" dirty="0">
                <a:latin typeface="Times New Roman" panose="02020603050405020304" pitchFamily="18" charset="0"/>
                <a:cs typeface="Times New Roman" panose="02020603050405020304" pitchFamily="18" charset="0"/>
              </a:rPr>
              <a:t>A</a:t>
            </a:r>
            <a:r>
              <a:rPr lang="en-IN" sz="4400" b="1" spc="-5" dirty="0">
                <a:latin typeface="Times New Roman" panose="02020603050405020304" pitchFamily="18" charset="0"/>
                <a:cs typeface="Times New Roman" panose="02020603050405020304" pitchFamily="18" charset="0"/>
              </a:rPr>
              <a:t>GEN</a:t>
            </a:r>
            <a:r>
              <a:rPr lang="en-IN" sz="4400" b="1" spc="-105" dirty="0">
                <a:latin typeface="Times New Roman" panose="02020603050405020304" pitchFamily="18" charset="0"/>
                <a:cs typeface="Times New Roman" panose="02020603050405020304" pitchFamily="18" charset="0"/>
              </a:rPr>
              <a:t>D</a:t>
            </a:r>
            <a:r>
              <a:rPr lang="en-IN" sz="4400" b="1" dirty="0">
                <a:latin typeface="Times New Roman" panose="02020603050405020304" pitchFamily="18" charset="0"/>
                <a:cs typeface="Times New Roman" panose="02020603050405020304" pitchFamily="18" charset="0"/>
              </a:rPr>
              <a:t>A</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6170780-AE03-274A-4CCB-DFE9C870A868}"/>
              </a:ext>
            </a:extLst>
          </p:cNvPr>
          <p:cNvSpPr>
            <a:spLocks noGrp="1"/>
          </p:cNvSpPr>
          <p:nvPr>
            <p:ph idx="1"/>
          </p:nvPr>
        </p:nvSpPr>
        <p:spPr/>
        <p:txBody>
          <a:bodyPr>
            <a:normAutofit fontScale="77500" lnSpcReduction="20000"/>
          </a:bodyPr>
          <a:lstStyle/>
          <a:p>
            <a:pPr algn="l"/>
            <a:r>
              <a:rPr lang="en-IN" b="0" i="0" dirty="0">
                <a:solidFill>
                  <a:srgbClr val="222222"/>
                </a:solidFill>
                <a:effectLst/>
                <a:latin typeface="Arial" panose="020B0604020202020204" pitchFamily="34" charset="0"/>
              </a:rPr>
              <a:t>Introduction</a:t>
            </a:r>
          </a:p>
          <a:p>
            <a:pPr algn="l"/>
            <a:r>
              <a:rPr lang="en-IN" b="0" i="0" dirty="0">
                <a:solidFill>
                  <a:srgbClr val="222222"/>
                </a:solidFill>
                <a:effectLst/>
                <a:latin typeface="Arial" panose="020B0604020202020204" pitchFamily="34" charset="0"/>
              </a:rPr>
              <a:t>Abstract</a:t>
            </a:r>
          </a:p>
          <a:p>
            <a:pPr algn="l"/>
            <a:r>
              <a:rPr lang="en-IN" b="0" i="0" dirty="0">
                <a:solidFill>
                  <a:srgbClr val="222222"/>
                </a:solidFill>
                <a:effectLst/>
                <a:latin typeface="Arial" panose="020B0604020202020204" pitchFamily="34" charset="0"/>
              </a:rPr>
              <a:t>Existing </a:t>
            </a:r>
            <a:r>
              <a:rPr lang="en-IN" b="0" i="0" dirty="0" smtClean="0">
                <a:solidFill>
                  <a:srgbClr val="222222"/>
                </a:solidFill>
                <a:effectLst/>
                <a:latin typeface="Arial" panose="020B0604020202020204" pitchFamily="34" charset="0"/>
              </a:rPr>
              <a:t>System</a:t>
            </a:r>
            <a:endParaRPr lang="en-IN" b="0" i="0" dirty="0">
              <a:solidFill>
                <a:srgbClr val="222222"/>
              </a:solidFill>
              <a:effectLst/>
              <a:latin typeface="Arial" panose="020B0604020202020204" pitchFamily="34" charset="0"/>
            </a:endParaRPr>
          </a:p>
          <a:p>
            <a:pPr algn="l"/>
            <a:r>
              <a:rPr lang="en-IN" b="0" i="0" dirty="0">
                <a:solidFill>
                  <a:srgbClr val="222222"/>
                </a:solidFill>
                <a:effectLst/>
                <a:latin typeface="Arial" panose="020B0604020202020204" pitchFamily="34" charset="0"/>
              </a:rPr>
              <a:t>Proposed </a:t>
            </a:r>
            <a:r>
              <a:rPr lang="en-IN" b="0" i="0" dirty="0" smtClean="0">
                <a:solidFill>
                  <a:srgbClr val="222222"/>
                </a:solidFill>
                <a:effectLst/>
                <a:latin typeface="Arial" panose="020B0604020202020204" pitchFamily="34" charset="0"/>
              </a:rPr>
              <a:t>System</a:t>
            </a:r>
            <a:endParaRPr lang="en-IN" b="0" i="0" dirty="0">
              <a:solidFill>
                <a:srgbClr val="222222"/>
              </a:solidFill>
              <a:effectLst/>
              <a:latin typeface="Arial" panose="020B0604020202020204" pitchFamily="34" charset="0"/>
            </a:endParaRPr>
          </a:p>
          <a:p>
            <a:pPr algn="l"/>
            <a:r>
              <a:rPr lang="en-IN" b="0" i="0" dirty="0">
                <a:solidFill>
                  <a:srgbClr val="222222"/>
                </a:solidFill>
                <a:effectLst/>
                <a:latin typeface="Arial" panose="020B0604020202020204" pitchFamily="34" charset="0"/>
              </a:rPr>
              <a:t>Software and Hardware Requirements</a:t>
            </a:r>
          </a:p>
          <a:p>
            <a:pPr algn="l"/>
            <a:r>
              <a:rPr lang="en-IN" b="0" i="0" dirty="0">
                <a:solidFill>
                  <a:srgbClr val="222222"/>
                </a:solidFill>
                <a:effectLst/>
                <a:latin typeface="Arial" panose="020B0604020202020204" pitchFamily="34" charset="0"/>
              </a:rPr>
              <a:t>Literature </a:t>
            </a:r>
            <a:r>
              <a:rPr lang="en-IN" b="0" i="0" dirty="0" smtClean="0">
                <a:solidFill>
                  <a:srgbClr val="222222"/>
                </a:solidFill>
                <a:effectLst/>
                <a:latin typeface="Arial" panose="020B0604020202020204" pitchFamily="34" charset="0"/>
              </a:rPr>
              <a:t>Survey</a:t>
            </a:r>
            <a:endParaRPr lang="en-IN" b="0" i="0" dirty="0">
              <a:solidFill>
                <a:srgbClr val="222222"/>
              </a:solidFill>
              <a:effectLst/>
              <a:latin typeface="Arial" panose="020B0604020202020204" pitchFamily="34" charset="0"/>
            </a:endParaRPr>
          </a:p>
          <a:p>
            <a:pPr algn="l"/>
            <a:r>
              <a:rPr lang="en-IN" b="0" i="0" dirty="0">
                <a:solidFill>
                  <a:srgbClr val="222222"/>
                </a:solidFill>
                <a:effectLst/>
                <a:latin typeface="Arial" panose="020B0604020202020204" pitchFamily="34" charset="0"/>
              </a:rPr>
              <a:t>System </a:t>
            </a:r>
            <a:r>
              <a:rPr lang="en-IN" b="0" i="0" dirty="0" smtClean="0">
                <a:solidFill>
                  <a:srgbClr val="222222"/>
                </a:solidFill>
                <a:effectLst/>
                <a:latin typeface="Arial" panose="020B0604020202020204" pitchFamily="34" charset="0"/>
              </a:rPr>
              <a:t>Architecture</a:t>
            </a:r>
            <a:endParaRPr lang="en-IN" b="0" i="0" dirty="0">
              <a:solidFill>
                <a:srgbClr val="222222"/>
              </a:solidFill>
              <a:effectLst/>
              <a:latin typeface="Arial" panose="020B0604020202020204" pitchFamily="34" charset="0"/>
            </a:endParaRPr>
          </a:p>
          <a:p>
            <a:pPr algn="l"/>
            <a:r>
              <a:rPr lang="en-IN" b="0" i="0" dirty="0">
                <a:solidFill>
                  <a:srgbClr val="222222"/>
                </a:solidFill>
                <a:effectLst/>
                <a:latin typeface="Arial" panose="020B0604020202020204" pitchFamily="34" charset="0"/>
              </a:rPr>
              <a:t>UML Diagrams</a:t>
            </a:r>
          </a:p>
          <a:p>
            <a:pPr algn="l"/>
            <a:r>
              <a:rPr lang="en-IN" b="0" i="0" dirty="0">
                <a:solidFill>
                  <a:srgbClr val="222222"/>
                </a:solidFill>
                <a:effectLst/>
                <a:latin typeface="Arial" panose="020B0604020202020204" pitchFamily="34" charset="0"/>
              </a:rPr>
              <a:t>Algorithms and </a:t>
            </a:r>
            <a:r>
              <a:rPr lang="en-IN" b="0" i="0" dirty="0" smtClean="0">
                <a:solidFill>
                  <a:srgbClr val="222222"/>
                </a:solidFill>
                <a:effectLst/>
                <a:latin typeface="Arial" panose="020B0604020202020204" pitchFamily="34" charset="0"/>
              </a:rPr>
              <a:t>Technologies</a:t>
            </a:r>
            <a:endParaRPr lang="en-IN" b="0" i="0" dirty="0">
              <a:solidFill>
                <a:srgbClr val="222222"/>
              </a:solidFill>
              <a:effectLst/>
              <a:latin typeface="Arial" panose="020B0604020202020204" pitchFamily="34" charset="0"/>
            </a:endParaRPr>
          </a:p>
          <a:p>
            <a:pPr algn="l"/>
            <a:r>
              <a:rPr lang="en-IN" b="0" i="0" dirty="0">
                <a:solidFill>
                  <a:srgbClr val="222222"/>
                </a:solidFill>
                <a:effectLst/>
                <a:latin typeface="Arial" panose="020B0604020202020204" pitchFamily="34" charset="0"/>
              </a:rPr>
              <a:t>Output </a:t>
            </a:r>
            <a:r>
              <a:rPr lang="en-IN" b="0" i="0" dirty="0" smtClean="0">
                <a:solidFill>
                  <a:srgbClr val="222222"/>
                </a:solidFill>
                <a:effectLst/>
                <a:latin typeface="Arial" panose="020B0604020202020204" pitchFamily="34" charset="0"/>
              </a:rPr>
              <a:t>Screens</a:t>
            </a:r>
            <a:r>
              <a:rPr lang="en-IN" dirty="0">
                <a:solidFill>
                  <a:srgbClr val="222222"/>
                </a:solidFill>
                <a:latin typeface="Arial" panose="020B0604020202020204" pitchFamily="34" charset="0"/>
              </a:rPr>
              <a:t> </a:t>
            </a:r>
            <a:r>
              <a:rPr lang="en-IN" dirty="0" smtClean="0">
                <a:solidFill>
                  <a:srgbClr val="222222"/>
                </a:solidFill>
                <a:latin typeface="Arial" panose="020B0604020202020204" pitchFamily="34" charset="0"/>
              </a:rPr>
              <a:t>and</a:t>
            </a:r>
            <a:r>
              <a:rPr lang="en-IN" b="0" i="0" dirty="0" smtClean="0">
                <a:solidFill>
                  <a:srgbClr val="222222"/>
                </a:solidFill>
                <a:effectLst/>
                <a:latin typeface="Arial" panose="020B0604020202020204" pitchFamily="34" charset="0"/>
              </a:rPr>
              <a:t> </a:t>
            </a:r>
            <a:r>
              <a:rPr lang="en-IN" b="0" i="0" dirty="0">
                <a:solidFill>
                  <a:srgbClr val="222222"/>
                </a:solidFill>
                <a:effectLst/>
                <a:latin typeface="Arial" panose="020B0604020202020204" pitchFamily="34" charset="0"/>
              </a:rPr>
              <a:t>Results</a:t>
            </a:r>
          </a:p>
          <a:p>
            <a:pPr algn="l"/>
            <a:r>
              <a:rPr lang="en-IN" b="0" i="0" dirty="0">
                <a:solidFill>
                  <a:srgbClr val="222222"/>
                </a:solidFill>
                <a:effectLst/>
                <a:latin typeface="Arial" panose="020B0604020202020204" pitchFamily="34" charset="0"/>
              </a:rPr>
              <a:t>Conclusion</a:t>
            </a:r>
          </a:p>
          <a:p>
            <a:pPr algn="l"/>
            <a:r>
              <a:rPr lang="en-IN" b="0" i="0" dirty="0">
                <a:solidFill>
                  <a:srgbClr val="222222"/>
                </a:solidFill>
                <a:effectLst/>
                <a:latin typeface="Arial" panose="020B0604020202020204" pitchFamily="34" charset="0"/>
              </a:rPr>
              <a:t>Future </a:t>
            </a:r>
            <a:r>
              <a:rPr lang="en-IN" b="0" i="0" dirty="0" smtClean="0">
                <a:solidFill>
                  <a:srgbClr val="222222"/>
                </a:solidFill>
                <a:effectLst/>
                <a:latin typeface="Arial" panose="020B0604020202020204" pitchFamily="34" charset="0"/>
              </a:rPr>
              <a:t>Scope</a:t>
            </a:r>
            <a:endParaRPr lang="en-IN" b="0" i="0" dirty="0">
              <a:solidFill>
                <a:srgbClr val="222222"/>
              </a:solidFill>
              <a:effectLst/>
              <a:latin typeface="Arial" panose="020B0604020202020204" pitchFamily="34" charset="0"/>
            </a:endParaRPr>
          </a:p>
          <a:p>
            <a:endParaRPr lang="en-IN" dirty="0"/>
          </a:p>
        </p:txBody>
      </p:sp>
      <p:pic>
        <p:nvPicPr>
          <p:cNvPr id="4" name="Picture 3">
            <a:extLst>
              <a:ext uri="{FF2B5EF4-FFF2-40B4-BE49-F238E27FC236}">
                <a16:creationId xmlns="" xmlns:a16="http://schemas.microsoft.com/office/drawing/2014/main" id="{96040C19-4086-B3C1-D674-9EF0A35F3A9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Tree>
    <p:extLst>
      <p:ext uri="{BB962C8B-B14F-4D97-AF65-F5344CB8AC3E}">
        <p14:creationId xmlns="" xmlns:p14="http://schemas.microsoft.com/office/powerpoint/2010/main" val="4236020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4" name="Rectangle 3"/>
          <p:cNvSpPr/>
          <p:nvPr/>
        </p:nvSpPr>
        <p:spPr>
          <a:xfrm>
            <a:off x="1057312" y="1685042"/>
            <a:ext cx="1598515" cy="400110"/>
          </a:xfrm>
          <a:prstGeom prst="rect">
            <a:avLst/>
          </a:prstGeom>
        </p:spPr>
        <p:txBody>
          <a:bodyPr wrap="none">
            <a:spAutoFit/>
          </a:bodyPr>
          <a:lstStyle/>
          <a:p>
            <a:pPr>
              <a:buFont typeface="Wingdings" pitchFamily="2" charset="2"/>
              <a:buChar char="Ø"/>
            </a:pPr>
            <a:r>
              <a:rPr lang="en-US" sz="2000" b="1" dirty="0" smtClean="0">
                <a:latin typeface="Times New Roman" pitchFamily="18" charset="0"/>
                <a:cs typeface="Times New Roman" pitchFamily="18" charset="0"/>
              </a:rPr>
              <a:t>XG Boost :</a:t>
            </a:r>
            <a:endParaRPr lang="en-US" sz="2000" dirty="0">
              <a:latin typeface="Times New Roman" pitchFamily="18" charset="0"/>
              <a:cs typeface="Times New Roman" pitchFamily="18" charset="0"/>
            </a:endParaRPr>
          </a:p>
        </p:txBody>
      </p:sp>
      <p:sp>
        <p:nvSpPr>
          <p:cNvPr id="5" name="Rectangle 4"/>
          <p:cNvSpPr/>
          <p:nvPr/>
        </p:nvSpPr>
        <p:spPr>
          <a:xfrm>
            <a:off x="1126155" y="2274838"/>
            <a:ext cx="10145027" cy="2264081"/>
          </a:xfrm>
          <a:prstGeom prst="rect">
            <a:avLst/>
          </a:prstGeom>
        </p:spPr>
        <p:txBody>
          <a:bodyPr wrap="square">
            <a:spAutoFit/>
          </a:bodyPr>
          <a:lstStyle/>
          <a:p>
            <a:pPr algn="just">
              <a:lnSpc>
                <a:spcPct val="150000"/>
              </a:lnSpc>
            </a:pPr>
            <a:r>
              <a:rPr lang="en-US" sz="1600" dirty="0" err="1" smtClean="0">
                <a:latin typeface="Times New Roman" pitchFamily="18" charset="0"/>
                <a:cs typeface="Times New Roman" pitchFamily="18" charset="0"/>
              </a:rPr>
              <a:t>XGBoost</a:t>
            </a:r>
            <a:r>
              <a:rPr lang="en-US" sz="1600" dirty="0" smtClean="0">
                <a:latin typeface="Times New Roman" pitchFamily="18" charset="0"/>
                <a:cs typeface="Times New Roman" pitchFamily="18" charset="0"/>
              </a:rPr>
              <a:t> is a supervised machine learning algorithm that belongs to the boosting algorithm family. It is an optimized version of the gradient boosting algorithm, whose goal is to make the model faster and more accurate by shortening the time required to calculate the gradient. Due to its prowess in managing big datasets, high accuracy, and handling missing values, </a:t>
            </a:r>
            <a:r>
              <a:rPr lang="en-US" sz="1600" dirty="0" err="1" smtClean="0">
                <a:latin typeface="Times New Roman" pitchFamily="18" charset="0"/>
                <a:cs typeface="Times New Roman" pitchFamily="18" charset="0"/>
              </a:rPr>
              <a:t>XGBoost</a:t>
            </a:r>
            <a:r>
              <a:rPr lang="en-US" sz="1600" dirty="0" smtClean="0">
                <a:latin typeface="Times New Roman" pitchFamily="18" charset="0"/>
                <a:cs typeface="Times New Roman" pitchFamily="18" charset="0"/>
              </a:rPr>
              <a:t> has become quite well-liked in the data science field. </a:t>
            </a:r>
            <a:r>
              <a:rPr lang="en-US" sz="1600" dirty="0" err="1" smtClean="0">
                <a:latin typeface="Times New Roman" pitchFamily="18" charset="0"/>
                <a:cs typeface="Times New Roman" pitchFamily="18" charset="0"/>
              </a:rPr>
              <a:t>XGBoost</a:t>
            </a:r>
            <a:r>
              <a:rPr lang="en-US" sz="1600" dirty="0" smtClean="0">
                <a:latin typeface="Times New Roman" pitchFamily="18" charset="0"/>
                <a:cs typeface="Times New Roman" pitchFamily="18" charset="0"/>
              </a:rPr>
              <a:t> creates a collection of decision trees, where each tree aims to identify the patterns in the data that were missed by the previous trees.</a:t>
            </a:r>
          </a:p>
          <a:p>
            <a:pPr algn="just">
              <a:lnSpc>
                <a:spcPct val="150000"/>
              </a:lnSpc>
            </a:pP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4" name="TextBox 3"/>
          <p:cNvSpPr txBox="1"/>
          <p:nvPr/>
        </p:nvSpPr>
        <p:spPr>
          <a:xfrm>
            <a:off x="962526" y="1578543"/>
            <a:ext cx="2338939" cy="400110"/>
          </a:xfrm>
          <a:prstGeom prst="rect">
            <a:avLst/>
          </a:prstGeom>
          <a:noFill/>
        </p:spPr>
        <p:txBody>
          <a:bodyPr wrap="square" rtlCol="0">
            <a:spAutoFit/>
          </a:bodyPr>
          <a:lstStyle/>
          <a:p>
            <a:pPr>
              <a:buFont typeface="Wingdings" pitchFamily="2" charset="2"/>
              <a:buChar char="ü"/>
            </a:pPr>
            <a:r>
              <a:rPr lang="en-IN" sz="2000" b="1" dirty="0" smtClean="0">
                <a:latin typeface="Times New Roman" pitchFamily="18" charset="0"/>
                <a:cs typeface="Times New Roman" pitchFamily="18" charset="0"/>
              </a:rPr>
              <a:t>Technologies </a:t>
            </a:r>
            <a:endParaRPr lang="en-US" sz="2000" b="1" dirty="0">
              <a:latin typeface="Times New Roman" pitchFamily="18" charset="0"/>
              <a:cs typeface="Times New Roman" pitchFamily="18" charset="0"/>
            </a:endParaRPr>
          </a:p>
        </p:txBody>
      </p:sp>
      <p:sp>
        <p:nvSpPr>
          <p:cNvPr id="11265" name="Rectangle 1"/>
          <p:cNvSpPr>
            <a:spLocks noChangeArrowheads="1"/>
          </p:cNvSpPr>
          <p:nvPr/>
        </p:nvSpPr>
        <p:spPr bwMode="auto">
          <a:xfrm>
            <a:off x="981778" y="2040555"/>
            <a:ext cx="1321196"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Python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1266" name="Rectangle 2"/>
          <p:cNvSpPr>
            <a:spLocks noChangeArrowheads="1"/>
          </p:cNvSpPr>
          <p:nvPr/>
        </p:nvSpPr>
        <p:spPr bwMode="auto">
          <a:xfrm>
            <a:off x="1078031" y="2483318"/>
            <a:ext cx="10306752"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Python is a high-level, general-purpose programming language. Its design philosophy emphasizes code readability with the </a:t>
            </a:r>
          </a:p>
          <a:p>
            <a:pPr lvl="0" algn="just" fontAlgn="base">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use of significant indentation. Python is dynamically typed and garbage-collected. It supports multiple programming paradigms, including structured (particularly procedural), object-oriented and functional programming.</a:t>
            </a:r>
          </a:p>
          <a:p>
            <a:pPr lvl="0" algn="just" fontAlgn="base">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 </a:t>
            </a:r>
            <a:endParaRPr kumimoji="0" lang="en-US" sz="1600" b="0" i="0" strike="noStrike" cap="none" normalizeH="0" baseline="0" dirty="0" smtClean="0">
              <a:ln>
                <a:noFill/>
              </a:ln>
              <a:effectLst/>
              <a:latin typeface="Times New Roman" pitchFamily="18" charset="0"/>
              <a:cs typeface="Times New Roman" pitchFamily="18" charset="0"/>
            </a:endParaRPr>
          </a:p>
        </p:txBody>
      </p:sp>
      <p:sp>
        <p:nvSpPr>
          <p:cNvPr id="11267" name="Rectangle 3"/>
          <p:cNvSpPr>
            <a:spLocks noChangeArrowheads="1"/>
          </p:cNvSpPr>
          <p:nvPr/>
        </p:nvSpPr>
        <p:spPr bwMode="auto">
          <a:xfrm>
            <a:off x="994788" y="3999243"/>
            <a:ext cx="2805768" cy="400110"/>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Anaconda Navigator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1268" name="Rectangle 4"/>
          <p:cNvSpPr>
            <a:spLocks noChangeArrowheads="1"/>
          </p:cNvSpPr>
          <p:nvPr/>
        </p:nvSpPr>
        <p:spPr bwMode="auto">
          <a:xfrm>
            <a:off x="1055077" y="4431323"/>
            <a:ext cx="10797764" cy="152541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222832"/>
                </a:solidFill>
                <a:effectLst/>
                <a:latin typeface="Times New Roman" pitchFamily="18" charset="0"/>
                <a:ea typeface="Calibri" pitchFamily="34" charset="0"/>
                <a:cs typeface="Times New Roman" pitchFamily="18" charset="0"/>
              </a:rPr>
              <a:t>Anaconda Navigator is a desktop graphical user interface (GUI) included in Anaconda® Distribution that allows you to launch</a:t>
            </a: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222832"/>
                </a:solidFill>
                <a:effectLst/>
                <a:latin typeface="Times New Roman" pitchFamily="18" charset="0"/>
                <a:ea typeface="Calibri" pitchFamily="34" charset="0"/>
                <a:cs typeface="Times New Roman" pitchFamily="18" charset="0"/>
              </a:rPr>
              <a:t> applications and manage </a:t>
            </a:r>
            <a:r>
              <a:rPr kumimoji="0" lang="en-US" sz="1600" b="0" i="0" u="none" strike="noStrike" cap="none" normalizeH="0" baseline="0" dirty="0" err="1" smtClean="0">
                <a:ln>
                  <a:noFill/>
                </a:ln>
                <a:solidFill>
                  <a:srgbClr val="222832"/>
                </a:solidFill>
                <a:effectLst/>
                <a:latin typeface="Times New Roman" pitchFamily="18" charset="0"/>
                <a:ea typeface="Calibri" pitchFamily="34" charset="0"/>
                <a:cs typeface="Times New Roman" pitchFamily="18" charset="0"/>
              </a:rPr>
              <a:t>conda</a:t>
            </a:r>
            <a:r>
              <a:rPr kumimoji="0" lang="en-US" sz="1600" b="0" i="0" u="none" strike="noStrike" cap="none" normalizeH="0" baseline="0" dirty="0" smtClean="0">
                <a:ln>
                  <a:noFill/>
                </a:ln>
                <a:solidFill>
                  <a:srgbClr val="222832"/>
                </a:solidFill>
                <a:effectLst/>
                <a:latin typeface="Times New Roman" pitchFamily="18" charset="0"/>
                <a:ea typeface="Calibri" pitchFamily="34" charset="0"/>
                <a:cs typeface="Times New Roman" pitchFamily="18" charset="0"/>
              </a:rPr>
              <a:t> packages, environments, and channels without using command line interface (CLI) commands. </a:t>
            </a: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222832"/>
                </a:solidFill>
                <a:effectLst/>
                <a:latin typeface="Times New Roman" pitchFamily="18" charset="0"/>
                <a:ea typeface="Calibri" pitchFamily="34" charset="0"/>
                <a:cs typeface="Times New Roman" pitchFamily="18" charset="0"/>
              </a:rPr>
              <a:t>Navigator can search for packages on Anaconda.org or in a local Anaconda Repository. It is available for Windows, </a:t>
            </a:r>
            <a:r>
              <a:rPr kumimoji="0" lang="en-US" sz="1600" b="0" i="0" u="none" strike="noStrike" cap="none" normalizeH="0" baseline="0" dirty="0" err="1" smtClean="0">
                <a:ln>
                  <a:noFill/>
                </a:ln>
                <a:solidFill>
                  <a:srgbClr val="222832"/>
                </a:solidFill>
                <a:effectLst/>
                <a:latin typeface="Times New Roman" pitchFamily="18" charset="0"/>
                <a:ea typeface="Calibri" pitchFamily="34" charset="0"/>
                <a:cs typeface="Times New Roman" pitchFamily="18" charset="0"/>
              </a:rPr>
              <a:t>macOS</a:t>
            </a:r>
            <a:r>
              <a:rPr kumimoji="0" lang="en-US" sz="1600" b="0" i="0" u="none" strike="noStrike" cap="none" normalizeH="0" baseline="0" dirty="0" smtClean="0">
                <a:ln>
                  <a:noFill/>
                </a:ln>
                <a:solidFill>
                  <a:srgbClr val="222832"/>
                </a:solidFill>
                <a:effectLst/>
                <a:latin typeface="Times New Roman" pitchFamily="18" charset="0"/>
                <a:ea typeface="Calibri" pitchFamily="34" charset="0"/>
                <a:cs typeface="Times New Roman" pitchFamily="18" charset="0"/>
              </a:rPr>
              <a:t>, and </a:t>
            </a: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222832"/>
                </a:solidFill>
                <a:effectLst/>
                <a:latin typeface="Times New Roman" pitchFamily="18" charset="0"/>
                <a:ea typeface="Calibri" pitchFamily="34" charset="0"/>
                <a:cs typeface="Times New Roman" pitchFamily="18" charset="0"/>
              </a:rPr>
              <a:t>Linux.</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10241" name="Rectangle 1"/>
          <p:cNvSpPr>
            <a:spLocks noChangeArrowheads="1"/>
          </p:cNvSpPr>
          <p:nvPr/>
        </p:nvSpPr>
        <p:spPr bwMode="auto">
          <a:xfrm>
            <a:off x="914399" y="1597794"/>
            <a:ext cx="1335622" cy="400110"/>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1" i="0" u="none" strike="noStrike" cap="none" normalizeH="0" baseline="0" dirty="0" smtClean="0">
                <a:ln>
                  <a:noFill/>
                </a:ln>
                <a:solidFill>
                  <a:srgbClr val="222832"/>
                </a:solidFill>
                <a:effectLst/>
                <a:latin typeface="Times New Roman" pitchFamily="18" charset="0"/>
                <a:ea typeface="Times New Roman" pitchFamily="18" charset="0"/>
                <a:cs typeface="Times New Roman" pitchFamily="18" charset="0"/>
              </a:rPr>
              <a:t>Pandas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6" name="Rectangle 5"/>
          <p:cNvSpPr/>
          <p:nvPr/>
        </p:nvSpPr>
        <p:spPr>
          <a:xfrm>
            <a:off x="1029903" y="2078066"/>
            <a:ext cx="10222030" cy="1156086"/>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Pandas is a software library written for the Python programming language for data manipulation and analysis. In particular, it offers data structures and operations for manipulating numerical tables and time series. This library helps to load the data frame in a 2D array format and has multiple functions to perform analysis tasks in one go.</a:t>
            </a:r>
            <a:endParaRPr lang="en-US" sz="1600" dirty="0">
              <a:latin typeface="Times New Roman" pitchFamily="18" charset="0"/>
              <a:cs typeface="Times New Roman" pitchFamily="18" charset="0"/>
            </a:endParaRPr>
          </a:p>
        </p:txBody>
      </p:sp>
      <p:sp>
        <p:nvSpPr>
          <p:cNvPr id="10242" name="Rectangle 2"/>
          <p:cNvSpPr>
            <a:spLocks noChangeArrowheads="1"/>
          </p:cNvSpPr>
          <p:nvPr/>
        </p:nvSpPr>
        <p:spPr bwMode="auto">
          <a:xfrm>
            <a:off x="988123" y="3754805"/>
            <a:ext cx="5272000" cy="40011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1"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NumPy</a:t>
            </a: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8" name="Rectangle 7"/>
          <p:cNvSpPr/>
          <p:nvPr/>
        </p:nvSpPr>
        <p:spPr>
          <a:xfrm>
            <a:off x="1095270" y="4225557"/>
            <a:ext cx="10118690" cy="1156086"/>
          </a:xfrm>
          <a:prstGeom prst="rect">
            <a:avLst/>
          </a:prstGeom>
        </p:spPr>
        <p:txBody>
          <a:bodyPr wrap="square">
            <a:spAutoFit/>
          </a:bodyPr>
          <a:lstStyle/>
          <a:p>
            <a:pPr algn="just">
              <a:lnSpc>
                <a:spcPct val="150000"/>
              </a:lnSpc>
            </a:pPr>
            <a:r>
              <a:rPr lang="en-US" sz="1600" dirty="0" err="1" smtClean="0">
                <a:latin typeface="Times New Roman" pitchFamily="18" charset="0"/>
                <a:cs typeface="Times New Roman" pitchFamily="18" charset="0"/>
              </a:rPr>
              <a:t>NumPy</a:t>
            </a:r>
            <a:r>
              <a:rPr lang="en-US" sz="1600" dirty="0" smtClean="0">
                <a:latin typeface="Times New Roman" pitchFamily="18" charset="0"/>
                <a:cs typeface="Times New Roman" pitchFamily="18" charset="0"/>
              </a:rPr>
              <a:t> is a library for the Python programming language, adding support for large, multi-dimensional arrays and matrices, along with a large collection of high-level mathematical functions to operate on these arrays. </a:t>
            </a:r>
            <a:r>
              <a:rPr lang="en-US" sz="1600" dirty="0" err="1" smtClean="0">
                <a:latin typeface="Times New Roman" pitchFamily="18" charset="0"/>
                <a:cs typeface="Times New Roman" pitchFamily="18" charset="0"/>
              </a:rPr>
              <a:t>Numpy</a:t>
            </a:r>
            <a:r>
              <a:rPr lang="en-US" sz="1600" dirty="0" smtClean="0">
                <a:latin typeface="Times New Roman" pitchFamily="18" charset="0"/>
                <a:cs typeface="Times New Roman" pitchFamily="18" charset="0"/>
              </a:rPr>
              <a:t> arrays are very fast and can perform large computations in a very short time.</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4" name="Rectangle 3"/>
          <p:cNvSpPr/>
          <p:nvPr/>
        </p:nvSpPr>
        <p:spPr>
          <a:xfrm>
            <a:off x="1018842" y="1704292"/>
            <a:ext cx="1391728" cy="400110"/>
          </a:xfrm>
          <a:prstGeom prst="rect">
            <a:avLst/>
          </a:prstGeom>
        </p:spPr>
        <p:txBody>
          <a:bodyPr wrap="none">
            <a:spAutoFit/>
          </a:bodyPr>
          <a:lstStyle/>
          <a:p>
            <a:pPr>
              <a:buFont typeface="Wingdings" pitchFamily="2" charset="2"/>
              <a:buChar char="Ø"/>
            </a:pPr>
            <a:r>
              <a:rPr lang="en-US" sz="2000" b="1" dirty="0" err="1" smtClean="0">
                <a:latin typeface="Times New Roman" pitchFamily="18" charset="0"/>
                <a:cs typeface="Times New Roman" pitchFamily="18" charset="0"/>
              </a:rPr>
              <a:t>Sklearn</a:t>
            </a:r>
            <a:r>
              <a:rPr lang="en-US" sz="2000" b="1" dirty="0" smtClean="0">
                <a:latin typeface="Times New Roman" pitchFamily="18" charset="0"/>
                <a:cs typeface="Times New Roman" pitchFamily="18" charset="0"/>
              </a:rPr>
              <a:t> :</a:t>
            </a:r>
            <a:endParaRPr lang="en-US" sz="2000" b="1" dirty="0">
              <a:latin typeface="Times New Roman" pitchFamily="18" charset="0"/>
              <a:cs typeface="Times New Roman" pitchFamily="18" charset="0"/>
            </a:endParaRPr>
          </a:p>
        </p:txBody>
      </p:sp>
      <p:sp>
        <p:nvSpPr>
          <p:cNvPr id="5" name="Rectangle 4"/>
          <p:cNvSpPr/>
          <p:nvPr/>
        </p:nvSpPr>
        <p:spPr>
          <a:xfrm>
            <a:off x="1106906" y="2168960"/>
            <a:ext cx="10135402" cy="1938992"/>
          </a:xfrm>
          <a:prstGeom prst="rect">
            <a:avLst/>
          </a:prstGeom>
        </p:spPr>
        <p:txBody>
          <a:bodyPr wrap="square">
            <a:spAutoFit/>
          </a:bodyPr>
          <a:lstStyle/>
          <a:p>
            <a:pPr algn="just">
              <a:lnSpc>
                <a:spcPct val="150000"/>
              </a:lnSpc>
            </a:pPr>
            <a:r>
              <a:rPr lang="en-US" sz="1600" dirty="0" err="1" smtClean="0">
                <a:latin typeface="Times New Roman" pitchFamily="18" charset="0"/>
                <a:cs typeface="Times New Roman" pitchFamily="18" charset="0"/>
              </a:rPr>
              <a:t>scikit</a:t>
            </a:r>
            <a:r>
              <a:rPr lang="en-US" sz="1600" dirty="0" smtClean="0">
                <a:latin typeface="Times New Roman" pitchFamily="18" charset="0"/>
                <a:cs typeface="Times New Roman" pitchFamily="18" charset="0"/>
              </a:rPr>
              <a:t>-learn (formerly </a:t>
            </a:r>
            <a:r>
              <a:rPr lang="en-US" sz="1600" dirty="0" err="1" smtClean="0">
                <a:latin typeface="Times New Roman" pitchFamily="18" charset="0"/>
                <a:cs typeface="Times New Roman" pitchFamily="18" charset="0"/>
              </a:rPr>
              <a:t>scikits.learn</a:t>
            </a:r>
            <a:r>
              <a:rPr lang="en-US" sz="1600" dirty="0" smtClean="0">
                <a:latin typeface="Times New Roman" pitchFamily="18" charset="0"/>
                <a:cs typeface="Times New Roman" pitchFamily="18" charset="0"/>
              </a:rPr>
              <a:t> and also known as </a:t>
            </a:r>
            <a:r>
              <a:rPr lang="en-US" sz="1600" dirty="0" err="1" smtClean="0">
                <a:latin typeface="Times New Roman" pitchFamily="18" charset="0"/>
                <a:cs typeface="Times New Roman" pitchFamily="18" charset="0"/>
              </a:rPr>
              <a:t>sklearn</a:t>
            </a:r>
            <a:r>
              <a:rPr lang="en-US" sz="1600" dirty="0" smtClean="0">
                <a:latin typeface="Times New Roman" pitchFamily="18" charset="0"/>
                <a:cs typeface="Times New Roman" pitchFamily="18" charset="0"/>
              </a:rPr>
              <a:t>) is a free software machine learning library for the Python programming </a:t>
            </a:r>
            <a:r>
              <a:rPr lang="en-US" sz="1600" dirty="0" err="1" smtClean="0">
                <a:latin typeface="Times New Roman" pitchFamily="18" charset="0"/>
                <a:cs typeface="Times New Roman" pitchFamily="18" charset="0"/>
              </a:rPr>
              <a:t>language.It</a:t>
            </a:r>
            <a:r>
              <a:rPr lang="en-US" sz="1600" dirty="0" smtClean="0">
                <a:latin typeface="Times New Roman" pitchFamily="18" charset="0"/>
                <a:cs typeface="Times New Roman" pitchFamily="18" charset="0"/>
              </a:rPr>
              <a:t> features various classification, regression and clustering algorithms including support-vector machines, random forests, gradient boosting. We will use </a:t>
            </a:r>
            <a:r>
              <a:rPr lang="en-US" sz="1600" dirty="0" err="1" smtClean="0">
                <a:latin typeface="Times New Roman" pitchFamily="18" charset="0"/>
                <a:cs typeface="Times New Roman" pitchFamily="18" charset="0"/>
              </a:rPr>
              <a:t>Scikit-learn's</a:t>
            </a:r>
            <a:r>
              <a:rPr lang="en-US" sz="1600" dirty="0" smtClean="0">
                <a:latin typeface="Times New Roman" pitchFamily="18" charset="0"/>
                <a:cs typeface="Times New Roman" pitchFamily="18" charset="0"/>
              </a:rPr>
              <a:t> to train our dataset. Once the model is trained, we can give our own inputs for the various columns such as temperature, dew point, pressure, etc. to predict the weather based on these attributes.</a:t>
            </a:r>
            <a:endParaRPr lang="en-US" sz="1600" dirty="0">
              <a:latin typeface="Times New Roman" pitchFamily="18" charset="0"/>
              <a:cs typeface="Times New Roman" pitchFamily="18" charset="0"/>
            </a:endParaRPr>
          </a:p>
        </p:txBody>
      </p:sp>
      <p:sp>
        <p:nvSpPr>
          <p:cNvPr id="6" name="Rectangle 5"/>
          <p:cNvSpPr/>
          <p:nvPr/>
        </p:nvSpPr>
        <p:spPr>
          <a:xfrm>
            <a:off x="1045256" y="4803627"/>
            <a:ext cx="1205779" cy="400110"/>
          </a:xfrm>
          <a:prstGeom prst="rect">
            <a:avLst/>
          </a:prstGeom>
        </p:spPr>
        <p:txBody>
          <a:bodyPr wrap="none">
            <a:spAutoFit/>
          </a:bodyPr>
          <a:lstStyle/>
          <a:p>
            <a:pPr>
              <a:buFont typeface="Wingdings" pitchFamily="2" charset="2"/>
              <a:buChar char="Ø"/>
            </a:pPr>
            <a:r>
              <a:rPr lang="en-US" sz="2000" b="1" dirty="0" smtClean="0">
                <a:latin typeface="Times New Roman" pitchFamily="18" charset="0"/>
                <a:cs typeface="Times New Roman" pitchFamily="18" charset="0"/>
              </a:rPr>
              <a:t>Pickle :</a:t>
            </a:r>
            <a:endParaRPr lang="en-US" sz="2000" b="1" dirty="0">
              <a:latin typeface="Times New Roman" pitchFamily="18" charset="0"/>
              <a:cs typeface="Times New Roman" pitchFamily="18" charset="0"/>
            </a:endParaRPr>
          </a:p>
        </p:txBody>
      </p:sp>
      <p:sp>
        <p:nvSpPr>
          <p:cNvPr id="7" name="Rectangle 6"/>
          <p:cNvSpPr/>
          <p:nvPr/>
        </p:nvSpPr>
        <p:spPr>
          <a:xfrm>
            <a:off x="1183907" y="5233018"/>
            <a:ext cx="9952522" cy="1156086"/>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The pickle module implements binary protocols for serializing and de-serializing a Python object structure. The pickle module can be used for serializing and </a:t>
            </a:r>
            <a:r>
              <a:rPr lang="en-US" sz="1600" dirty="0" err="1" smtClean="0">
                <a:latin typeface="Times New Roman" pitchFamily="18" charset="0"/>
                <a:cs typeface="Times New Roman" pitchFamily="18" charset="0"/>
              </a:rPr>
              <a:t>deserializing</a:t>
            </a:r>
            <a:r>
              <a:rPr lang="en-US" sz="1600" dirty="0" smtClean="0">
                <a:latin typeface="Times New Roman" pitchFamily="18" charset="0"/>
                <a:cs typeface="Times New Roman" pitchFamily="18" charset="0"/>
              </a:rPr>
              <a:t> Python objects. Here's how pickle could be useful in such a system as model persistence and data persistence.</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smtClean="0">
                <a:latin typeface="Times New Roman" pitchFamily="18" charset="0"/>
                <a:cs typeface="Times New Roman" pitchFamily="18" charset="0"/>
              </a:rPr>
              <a:t>Output Screens and Results</a:t>
            </a:r>
            <a:endParaRPr lang="en-US" sz="4000" b="1" dirty="0">
              <a:latin typeface="Times New Roman" pitchFamily="18" charset="0"/>
              <a:cs typeface="Times New Roman" pitchFamily="18" charset="0"/>
            </a:endParaRPr>
          </a:p>
        </p:txBody>
      </p:sp>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pic>
        <p:nvPicPr>
          <p:cNvPr id="4" name="Picture 3" descr="CM Random Forest.png"/>
          <p:cNvPicPr/>
          <p:nvPr/>
        </p:nvPicPr>
        <p:blipFill>
          <a:blip r:embed="rId3"/>
          <a:stretch>
            <a:fillRect/>
          </a:stretch>
        </p:blipFill>
        <p:spPr>
          <a:xfrm>
            <a:off x="1497001" y="2146122"/>
            <a:ext cx="3322608" cy="2629128"/>
          </a:xfrm>
          <a:prstGeom prst="rect">
            <a:avLst/>
          </a:prstGeom>
        </p:spPr>
      </p:pic>
      <p:pic>
        <p:nvPicPr>
          <p:cNvPr id="5" name="Picture 4" descr="XG Boost.png"/>
          <p:cNvPicPr/>
          <p:nvPr/>
        </p:nvPicPr>
        <p:blipFill>
          <a:blip r:embed="rId4"/>
          <a:stretch>
            <a:fillRect/>
          </a:stretch>
        </p:blipFill>
        <p:spPr>
          <a:xfrm>
            <a:off x="7094427" y="1996179"/>
            <a:ext cx="3095626" cy="2502218"/>
          </a:xfrm>
          <a:prstGeom prst="rect">
            <a:avLst/>
          </a:prstGeom>
        </p:spPr>
      </p:pic>
      <p:sp>
        <p:nvSpPr>
          <p:cNvPr id="6" name="Rectangle 5"/>
          <p:cNvSpPr/>
          <p:nvPr/>
        </p:nvSpPr>
        <p:spPr>
          <a:xfrm>
            <a:off x="1253499" y="4765126"/>
            <a:ext cx="3982757" cy="338554"/>
          </a:xfrm>
          <a:prstGeom prst="rect">
            <a:avLst/>
          </a:prstGeom>
        </p:spPr>
        <p:txBody>
          <a:bodyPr wrap="none">
            <a:spAutoFit/>
          </a:bodyPr>
          <a:lstStyle/>
          <a:p>
            <a:pPr lvl="0" algn="ctr" fontAlgn="base">
              <a:spcBef>
                <a:spcPct val="0"/>
              </a:spcBef>
              <a:spcAft>
                <a:spcPct val="0"/>
              </a:spcAft>
            </a:pPr>
            <a:r>
              <a:rPr lang="en-US" sz="1600" b="1" dirty="0" smtClean="0">
                <a:latin typeface="Times New Roman" pitchFamily="18" charset="0"/>
                <a:ea typeface="Calibri" pitchFamily="34" charset="0"/>
                <a:cs typeface="Times New Roman" pitchFamily="18" charset="0"/>
              </a:rPr>
              <a:t>Fig  : Confusion Matrix for Random Forest</a:t>
            </a:r>
            <a:endParaRPr lang="en-US" sz="1600" b="1" dirty="0" smtClean="0">
              <a:latin typeface="Times New Roman" pitchFamily="18" charset="0"/>
              <a:cs typeface="Times New Roman" pitchFamily="18" charset="0"/>
            </a:endParaRPr>
          </a:p>
        </p:txBody>
      </p:sp>
      <p:sp>
        <p:nvSpPr>
          <p:cNvPr id="7" name="Rectangle 6"/>
          <p:cNvSpPr/>
          <p:nvPr/>
        </p:nvSpPr>
        <p:spPr>
          <a:xfrm>
            <a:off x="5812496" y="4659248"/>
            <a:ext cx="7746672" cy="369332"/>
          </a:xfrm>
          <a:prstGeom prst="rect">
            <a:avLst/>
          </a:prstGeom>
        </p:spPr>
        <p:txBody>
          <a:bodyPr wrap="none">
            <a:spAutoFit/>
          </a:bodyPr>
          <a:lstStyle/>
          <a:p>
            <a:pPr algn="ctr"/>
            <a:r>
              <a:rPr lang="en-US" b="1" dirty="0" smtClean="0">
                <a:latin typeface="Times New Roman" pitchFamily="18" charset="0"/>
                <a:ea typeface="Calibri" pitchFamily="34" charset="0"/>
                <a:cs typeface="Times New Roman" pitchFamily="18" charset="0"/>
              </a:rPr>
              <a:t>                   Fig : Confusion Matrix for XG Boost                                                 </a:t>
            </a:r>
            <a:endParaRPr lang="en-US" dirty="0"/>
          </a:p>
        </p:txBody>
      </p:sp>
      <p:sp>
        <p:nvSpPr>
          <p:cNvPr id="8" name="TextBox 7"/>
          <p:cNvSpPr txBox="1"/>
          <p:nvPr/>
        </p:nvSpPr>
        <p:spPr>
          <a:xfrm>
            <a:off x="1185705" y="1688123"/>
            <a:ext cx="2622620" cy="400110"/>
          </a:xfrm>
          <a:prstGeom prst="rect">
            <a:avLst/>
          </a:prstGeom>
          <a:noFill/>
        </p:spPr>
        <p:txBody>
          <a:bodyPr wrap="square" rtlCol="0">
            <a:spAutoFit/>
          </a:bodyPr>
          <a:lstStyle/>
          <a:p>
            <a:pPr>
              <a:buFont typeface="Wingdings" pitchFamily="2" charset="2"/>
              <a:buChar char="ü"/>
            </a:pPr>
            <a:r>
              <a:rPr lang="en-IN" sz="2000" b="1" dirty="0" smtClean="0">
                <a:latin typeface="Times New Roman" pitchFamily="18" charset="0"/>
                <a:cs typeface="Times New Roman" pitchFamily="18" charset="0"/>
              </a:rPr>
              <a:t>Output Screens :</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pic>
        <p:nvPicPr>
          <p:cNvPr id="3" name="Picture 2" descr="ROC of RF.png"/>
          <p:cNvPicPr/>
          <p:nvPr/>
        </p:nvPicPr>
        <p:blipFill>
          <a:blip r:embed="rId3"/>
          <a:stretch>
            <a:fillRect/>
          </a:stretch>
        </p:blipFill>
        <p:spPr>
          <a:xfrm>
            <a:off x="1586674" y="1877256"/>
            <a:ext cx="4186768" cy="2795479"/>
          </a:xfrm>
          <a:prstGeom prst="rect">
            <a:avLst/>
          </a:prstGeom>
        </p:spPr>
      </p:pic>
      <p:sp>
        <p:nvSpPr>
          <p:cNvPr id="4" name="Rectangle 3"/>
          <p:cNvSpPr/>
          <p:nvPr/>
        </p:nvSpPr>
        <p:spPr>
          <a:xfrm>
            <a:off x="2444221" y="4842128"/>
            <a:ext cx="2272866" cy="338554"/>
          </a:xfrm>
          <a:prstGeom prst="rect">
            <a:avLst/>
          </a:prstGeom>
        </p:spPr>
        <p:txBody>
          <a:bodyPr wrap="none">
            <a:spAutoFit/>
          </a:bodyPr>
          <a:lstStyle/>
          <a:p>
            <a:r>
              <a:rPr lang="en-US" sz="1600" b="1" dirty="0" smtClean="0">
                <a:latin typeface="Times New Roman" pitchFamily="18" charset="0"/>
                <a:cs typeface="Times New Roman" pitchFamily="18" charset="0"/>
              </a:rPr>
              <a:t>ROC of Random Forest</a:t>
            </a:r>
            <a:endParaRPr lang="en-US" sz="1600" dirty="0">
              <a:latin typeface="Times New Roman" pitchFamily="18" charset="0"/>
              <a:cs typeface="Times New Roman" pitchFamily="18" charset="0"/>
            </a:endParaRPr>
          </a:p>
        </p:txBody>
      </p:sp>
      <p:pic>
        <p:nvPicPr>
          <p:cNvPr id="5" name="Picture 4" descr="ROC of XGB.png"/>
          <p:cNvPicPr/>
          <p:nvPr/>
        </p:nvPicPr>
        <p:blipFill>
          <a:blip r:embed="rId4"/>
          <a:stretch>
            <a:fillRect/>
          </a:stretch>
        </p:blipFill>
        <p:spPr>
          <a:xfrm>
            <a:off x="6662019" y="1937091"/>
            <a:ext cx="4027101" cy="2733561"/>
          </a:xfrm>
          <a:prstGeom prst="rect">
            <a:avLst/>
          </a:prstGeom>
        </p:spPr>
      </p:pic>
      <p:sp>
        <p:nvSpPr>
          <p:cNvPr id="47105" name="Rectangle 1"/>
          <p:cNvSpPr>
            <a:spLocks noChangeArrowheads="1"/>
          </p:cNvSpPr>
          <p:nvPr/>
        </p:nvSpPr>
        <p:spPr bwMode="auto">
          <a:xfrm>
            <a:off x="5498881" y="4785449"/>
            <a:ext cx="6498851"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930275" algn="l"/>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ROC of XG Boost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6" name="TextBox 5"/>
          <p:cNvSpPr txBox="1"/>
          <p:nvPr/>
        </p:nvSpPr>
        <p:spPr>
          <a:xfrm>
            <a:off x="5601904" y="6121668"/>
            <a:ext cx="2695074" cy="338554"/>
          </a:xfrm>
          <a:prstGeom prst="rect">
            <a:avLst/>
          </a:prstGeom>
          <a:noFill/>
        </p:spPr>
        <p:txBody>
          <a:bodyPr wrap="square" rtlCol="0">
            <a:spAutoFit/>
          </a:bodyPr>
          <a:lstStyle/>
          <a:p>
            <a:r>
              <a:rPr lang="en-IN" sz="1600" b="1" dirty="0" smtClean="0">
                <a:latin typeface="Times New Roman" pitchFamily="18" charset="0"/>
                <a:cs typeface="Times New Roman" pitchFamily="18" charset="0"/>
              </a:rPr>
              <a:t>Fig : Home Screen</a:t>
            </a:r>
            <a:endParaRPr lang="en-US" sz="1600" b="1" dirty="0">
              <a:latin typeface="Times New Roman" pitchFamily="18" charset="0"/>
              <a:cs typeface="Times New Roman" pitchFamily="18" charset="0"/>
            </a:endParaRPr>
          </a:p>
        </p:txBody>
      </p:sp>
      <p:pic>
        <p:nvPicPr>
          <p:cNvPr id="7" name="Picture 6" descr="1.png"/>
          <p:cNvPicPr/>
          <p:nvPr/>
        </p:nvPicPr>
        <p:blipFill>
          <a:blip r:embed="rId3"/>
          <a:stretch>
            <a:fillRect/>
          </a:stretch>
        </p:blipFill>
        <p:spPr>
          <a:xfrm>
            <a:off x="1990725" y="1485899"/>
            <a:ext cx="8258175" cy="450532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pic>
        <p:nvPicPr>
          <p:cNvPr id="3" name="Picture 2" descr="2.png"/>
          <p:cNvPicPr>
            <a:picLocks noChangeAspect="1"/>
          </p:cNvPicPr>
          <p:nvPr/>
        </p:nvPicPr>
        <p:blipFill>
          <a:blip r:embed="rId3"/>
          <a:stretch>
            <a:fillRect/>
          </a:stretch>
        </p:blipFill>
        <p:spPr>
          <a:xfrm>
            <a:off x="1870066" y="1405289"/>
            <a:ext cx="8467465" cy="4485372"/>
          </a:xfrm>
          <a:prstGeom prst="rect">
            <a:avLst/>
          </a:prstGeom>
        </p:spPr>
      </p:pic>
      <p:sp>
        <p:nvSpPr>
          <p:cNvPr id="4" name="TextBox 3"/>
          <p:cNvSpPr txBox="1"/>
          <p:nvPr/>
        </p:nvSpPr>
        <p:spPr>
          <a:xfrm>
            <a:off x="5438274" y="6025415"/>
            <a:ext cx="2367815" cy="338554"/>
          </a:xfrm>
          <a:prstGeom prst="rect">
            <a:avLst/>
          </a:prstGeom>
          <a:noFill/>
        </p:spPr>
        <p:txBody>
          <a:bodyPr wrap="square" rtlCol="0">
            <a:spAutoFit/>
          </a:bodyPr>
          <a:lstStyle/>
          <a:p>
            <a:r>
              <a:rPr lang="en-IN" sz="1600" b="1" dirty="0" smtClean="0">
                <a:latin typeface="Times New Roman" pitchFamily="18" charset="0"/>
                <a:cs typeface="Times New Roman" pitchFamily="18" charset="0"/>
              </a:rPr>
              <a:t>Fig : Rainy Day</a:t>
            </a:r>
            <a:endParaRPr lang="en-US" sz="16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pic>
        <p:nvPicPr>
          <p:cNvPr id="3" name="Picture 2" descr="3.png"/>
          <p:cNvPicPr>
            <a:picLocks noChangeAspect="1"/>
          </p:cNvPicPr>
          <p:nvPr/>
        </p:nvPicPr>
        <p:blipFill>
          <a:blip r:embed="rId3"/>
          <a:stretch>
            <a:fillRect/>
          </a:stretch>
        </p:blipFill>
        <p:spPr>
          <a:xfrm>
            <a:off x="2047345" y="1520793"/>
            <a:ext cx="8482692" cy="4475748"/>
          </a:xfrm>
          <a:prstGeom prst="rect">
            <a:avLst/>
          </a:prstGeom>
        </p:spPr>
      </p:pic>
      <p:sp>
        <p:nvSpPr>
          <p:cNvPr id="4" name="TextBox 3"/>
          <p:cNvSpPr txBox="1"/>
          <p:nvPr/>
        </p:nvSpPr>
        <p:spPr>
          <a:xfrm>
            <a:off x="5746282" y="6150543"/>
            <a:ext cx="2059806" cy="338554"/>
          </a:xfrm>
          <a:prstGeom prst="rect">
            <a:avLst/>
          </a:prstGeom>
          <a:noFill/>
        </p:spPr>
        <p:txBody>
          <a:bodyPr wrap="square" rtlCol="0">
            <a:spAutoFit/>
          </a:bodyPr>
          <a:lstStyle/>
          <a:p>
            <a:r>
              <a:rPr lang="en-IN" sz="1600" b="1" dirty="0" smtClean="0">
                <a:latin typeface="Times New Roman" pitchFamily="18" charset="0"/>
                <a:cs typeface="Times New Roman" pitchFamily="18" charset="0"/>
              </a:rPr>
              <a:t>Fig : Sunny Day</a:t>
            </a:r>
            <a:endParaRPr lang="en-US" sz="16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3" name="TextBox 2"/>
          <p:cNvSpPr txBox="1"/>
          <p:nvPr/>
        </p:nvSpPr>
        <p:spPr>
          <a:xfrm>
            <a:off x="1010653" y="1665171"/>
            <a:ext cx="1636295" cy="400110"/>
          </a:xfrm>
          <a:prstGeom prst="rect">
            <a:avLst/>
          </a:prstGeom>
          <a:noFill/>
        </p:spPr>
        <p:txBody>
          <a:bodyPr wrap="square" rtlCol="0">
            <a:spAutoFit/>
          </a:bodyPr>
          <a:lstStyle/>
          <a:p>
            <a:pPr>
              <a:buFont typeface="Wingdings" pitchFamily="2" charset="2"/>
              <a:buChar char="ü"/>
            </a:pPr>
            <a:r>
              <a:rPr lang="en-IN" sz="2000" b="1" dirty="0" smtClean="0">
                <a:latin typeface="Times New Roman" pitchFamily="18" charset="0"/>
                <a:cs typeface="Times New Roman" pitchFamily="18" charset="0"/>
              </a:rPr>
              <a:t>Results :</a:t>
            </a:r>
            <a:endParaRPr lang="en-US" sz="2000" b="1" dirty="0">
              <a:latin typeface="Times New Roman" pitchFamily="18" charset="0"/>
              <a:cs typeface="Times New Roman" pitchFamily="18" charset="0"/>
            </a:endParaRPr>
          </a:p>
        </p:txBody>
      </p:sp>
      <p:pic>
        <p:nvPicPr>
          <p:cNvPr id="4" name="Picture 3" descr="model evaluation.png"/>
          <p:cNvPicPr/>
          <p:nvPr/>
        </p:nvPicPr>
        <p:blipFill>
          <a:blip r:embed="rId3"/>
          <a:stretch>
            <a:fillRect/>
          </a:stretch>
        </p:blipFill>
        <p:spPr>
          <a:xfrm>
            <a:off x="2931772" y="2122202"/>
            <a:ext cx="6286544" cy="2857520"/>
          </a:xfrm>
          <a:prstGeom prst="rect">
            <a:avLst/>
          </a:prstGeom>
        </p:spPr>
      </p:pic>
      <p:sp>
        <p:nvSpPr>
          <p:cNvPr id="5" name="Rectangle 4"/>
          <p:cNvSpPr/>
          <p:nvPr/>
        </p:nvSpPr>
        <p:spPr>
          <a:xfrm>
            <a:off x="4956416" y="5034632"/>
            <a:ext cx="2408415" cy="338554"/>
          </a:xfrm>
          <a:prstGeom prst="rect">
            <a:avLst/>
          </a:prstGeom>
        </p:spPr>
        <p:txBody>
          <a:bodyPr wrap="none">
            <a:spAutoFit/>
          </a:bodyPr>
          <a:lstStyle/>
          <a:p>
            <a:pPr lvl="0" algn="ctr" fontAlgn="base">
              <a:spcBef>
                <a:spcPct val="0"/>
              </a:spcBef>
              <a:spcAft>
                <a:spcPct val="0"/>
              </a:spcAft>
            </a:pPr>
            <a:r>
              <a:rPr lang="en-US" sz="1600" b="1" dirty="0" smtClean="0">
                <a:latin typeface="Times New Roman" pitchFamily="18" charset="0"/>
                <a:cs typeface="Times New Roman" pitchFamily="18" charset="0"/>
              </a:rPr>
              <a:t>Table : Model Evaluation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DC46B0-0DAA-E9B7-BD74-154E670BE5FF}"/>
              </a:ext>
            </a:extLst>
          </p:cNvPr>
          <p:cNvSpPr>
            <a:spLocks noGrp="1"/>
          </p:cNvSpPr>
          <p:nvPr>
            <p:ph type="title"/>
          </p:nvPr>
        </p:nvSpPr>
        <p:spPr/>
        <p:txBody>
          <a:bodyPr/>
          <a:lstStyle/>
          <a:p>
            <a:pPr algn="ctr"/>
            <a:r>
              <a:rPr lang="en-IN" b="1" i="0" dirty="0" smtClean="0">
                <a:solidFill>
                  <a:srgbClr val="222222"/>
                </a:solidFill>
                <a:effectLst/>
                <a:latin typeface="Times New Roman" pitchFamily="18" charset="0"/>
                <a:cs typeface="Times New Roman" pitchFamily="18" charset="0"/>
              </a:rPr>
              <a:t>Introduction</a:t>
            </a:r>
            <a:endParaRPr lang="en-IN" b="1" i="0" dirty="0">
              <a:solidFill>
                <a:srgbClr val="222222"/>
              </a:solidFill>
              <a:effectLst/>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7B8C3941-1EC8-2796-8444-28731E1C113E}"/>
              </a:ext>
            </a:extLst>
          </p:cNvPr>
          <p:cNvSpPr>
            <a:spLocks noGrp="1"/>
          </p:cNvSpPr>
          <p:nvPr>
            <p:ph idx="1"/>
          </p:nvPr>
        </p:nvSpPr>
        <p:spPr/>
        <p:txBody>
          <a:bodyPr>
            <a:normAutofit/>
          </a:bodyPr>
          <a:lstStyle/>
          <a:p>
            <a:pPr algn="just">
              <a:lnSpc>
                <a:spcPct val="150000"/>
              </a:lnSpc>
            </a:pPr>
            <a:r>
              <a:rPr lang="en-US" sz="1600" dirty="0" smtClean="0">
                <a:latin typeface="Times New Roman" pitchFamily="18" charset="0"/>
                <a:cs typeface="Times New Roman" pitchFamily="18" charset="0"/>
              </a:rPr>
              <a:t>Rainfall has a major impact on how the plants and fauna of the natural world </a:t>
            </a:r>
            <a:r>
              <a:rPr lang="en-US" sz="1600" dirty="0" err="1" smtClean="0">
                <a:latin typeface="Times New Roman" pitchFamily="18" charset="0"/>
                <a:cs typeface="Times New Roman" pitchFamily="18" charset="0"/>
              </a:rPr>
              <a:t>evolve.Its</a:t>
            </a:r>
            <a:r>
              <a:rPr lang="en-US" sz="1600" dirty="0" smtClean="0">
                <a:latin typeface="Times New Roman" pitchFamily="18" charset="0"/>
                <a:cs typeface="Times New Roman" pitchFamily="18" charset="0"/>
              </a:rPr>
              <a:t> significance must be taken into account by all living things, including humans, animals, and plants.</a:t>
            </a:r>
          </a:p>
          <a:p>
            <a:pPr algn="just">
              <a:lnSpc>
                <a:spcPct val="150000"/>
              </a:lnSpc>
              <a:buNone/>
            </a:pPr>
            <a:endParaRPr lang="en-IN"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Even though rain is good for agriculture, heavy showers can damage </a:t>
            </a:r>
            <a:r>
              <a:rPr lang="en-US" sz="1600" dirty="0" err="1" smtClean="0">
                <a:latin typeface="Times New Roman" pitchFamily="18" charset="0"/>
                <a:cs typeface="Times New Roman" pitchFamily="18" charset="0"/>
              </a:rPr>
              <a:t>crops.Flooding</a:t>
            </a:r>
            <a:r>
              <a:rPr lang="en-US" sz="1600" dirty="0" smtClean="0">
                <a:latin typeface="Times New Roman" pitchFamily="18" charset="0"/>
                <a:cs typeface="Times New Roman" pitchFamily="18" charset="0"/>
              </a:rPr>
              <a:t>, which poses a threat to human life and causes infrastructure and building damage. </a:t>
            </a:r>
          </a:p>
          <a:p>
            <a:pPr algn="just">
              <a:lnSpc>
                <a:spcPct val="150000"/>
              </a:lnSpc>
              <a:buNone/>
            </a:pPr>
            <a:endParaRPr lang="en-IN"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Due to the significant climate changes, it is now harder than ever to estimate rainfall accurately.</a:t>
            </a:r>
          </a:p>
          <a:p>
            <a:pPr algn="just">
              <a:lnSpc>
                <a:spcPct val="150000"/>
              </a:lnSpc>
            </a:pPr>
            <a:endParaRPr lang="en-IN"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Predicting the amount of rain is one of the more challenging parts of weather forecasting.</a:t>
            </a:r>
          </a:p>
          <a:p>
            <a:pPr algn="just">
              <a:lnSpc>
                <a:spcPct val="150000"/>
              </a:lnSpc>
            </a:pPr>
            <a:endParaRPr lang="en-IN" sz="1600" dirty="0" smtClean="0">
              <a:latin typeface="Times New Roman" pitchFamily="18" charset="0"/>
              <a:cs typeface="Times New Roman" pitchFamily="18" charset="0"/>
            </a:endParaRPr>
          </a:p>
          <a:p>
            <a:pPr algn="just">
              <a:lnSpc>
                <a:spcPct val="150000"/>
              </a:lnSpc>
              <a:buNone/>
            </a:pPr>
            <a:endParaRPr lang="en-US" sz="1600" dirty="0" smtClean="0">
              <a:latin typeface="Times New Roman" pitchFamily="18" charset="0"/>
              <a:cs typeface="Times New Roman" pitchFamily="18" charset="0"/>
            </a:endParaRPr>
          </a:p>
          <a:p>
            <a:pPr>
              <a:buNone/>
            </a:pPr>
            <a:endParaRPr lang="en-IN" sz="1600" dirty="0">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2F089AFC-6AD0-C51A-FC97-31695312163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Tree>
    <p:extLst>
      <p:ext uri="{BB962C8B-B14F-4D97-AF65-F5344CB8AC3E}">
        <p14:creationId xmlns="" xmlns:p14="http://schemas.microsoft.com/office/powerpoint/2010/main" val="38569601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smtClean="0">
                <a:latin typeface="Times New Roman" pitchFamily="18" charset="0"/>
                <a:cs typeface="Times New Roman" pitchFamily="18" charset="0"/>
              </a:rPr>
              <a:t>Conclusion</a:t>
            </a:r>
            <a:endParaRPr lang="en-US" sz="4000" b="1" dirty="0">
              <a:latin typeface="Times New Roman" pitchFamily="18" charset="0"/>
              <a:cs typeface="Times New Roman" pitchFamily="18" charset="0"/>
            </a:endParaRPr>
          </a:p>
        </p:txBody>
      </p:sp>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4" name="Rectangle 3"/>
          <p:cNvSpPr/>
          <p:nvPr/>
        </p:nvSpPr>
        <p:spPr>
          <a:xfrm>
            <a:off x="991402" y="1806378"/>
            <a:ext cx="10414534" cy="3002745"/>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Machine learning and data science are employed in the application area of rainfall prediction to foretell atmospheric conditions. Predicting rainfall intensity is crucial for efficient water usage, crop production, and the reduction of rain-related disease and food-related death. </a:t>
            </a:r>
          </a:p>
          <a:p>
            <a:pPr algn="just">
              <a:lnSpc>
                <a:spcPct val="150000"/>
              </a:lnSpc>
            </a:pPr>
            <a:endParaRPr lang="en-IN"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The input variables for the machine learning model utilized in this paper were the chosen features. The </a:t>
            </a:r>
            <a:r>
              <a:rPr lang="en-US" sz="1600" dirty="0" err="1" smtClean="0">
                <a:latin typeface="Times New Roman" pitchFamily="18" charset="0"/>
                <a:cs typeface="Times New Roman" pitchFamily="18" charset="0"/>
              </a:rPr>
              <a:t>XGBoost</a:t>
            </a:r>
            <a:r>
              <a:rPr lang="en-US" sz="1600" dirty="0" smtClean="0">
                <a:latin typeface="Times New Roman" pitchFamily="18" charset="0"/>
                <a:cs typeface="Times New Roman" pitchFamily="18" charset="0"/>
              </a:rPr>
              <a:t> algorithm was discovered to be a more effective machine learning method for daily rainfall amount prediction utilizing specified environmental parameters when results from the two algorithms (RF and </a:t>
            </a:r>
            <a:r>
              <a:rPr lang="en-US" sz="1600" dirty="0" err="1" smtClean="0">
                <a:latin typeface="Times New Roman" pitchFamily="18" charset="0"/>
                <a:cs typeface="Times New Roman" pitchFamily="18" charset="0"/>
              </a:rPr>
              <a:t>XGBoost</a:t>
            </a:r>
            <a:r>
              <a:rPr lang="en-US" sz="1600" dirty="0" smtClean="0">
                <a:latin typeface="Times New Roman" pitchFamily="18" charset="0"/>
                <a:cs typeface="Times New Roman" pitchFamily="18" charset="0"/>
              </a:rPr>
              <a:t>) were compared. </a:t>
            </a:r>
          </a:p>
          <a:p>
            <a:pPr algn="just">
              <a:lnSpc>
                <a:spcPct val="150000"/>
              </a:lnSpc>
            </a:pP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smtClean="0">
                <a:latin typeface="Times New Roman" pitchFamily="18" charset="0"/>
                <a:cs typeface="Times New Roman" pitchFamily="18" charset="0"/>
              </a:rPr>
              <a:t>Future Scope</a:t>
            </a:r>
            <a:endParaRPr lang="en-US" sz="4000" b="1" dirty="0">
              <a:latin typeface="Times New Roman" pitchFamily="18" charset="0"/>
              <a:cs typeface="Times New Roman" pitchFamily="18" charset="0"/>
            </a:endParaRPr>
          </a:p>
        </p:txBody>
      </p:sp>
      <p:pic>
        <p:nvPicPr>
          <p:cNvPr id="3" name="Picture 2">
            <a:extLst>
              <a:ext uri="{FF2B5EF4-FFF2-40B4-BE49-F238E27FC236}">
                <a16:creationId xmlns="" xmlns:a16="http://schemas.microsoft.com/office/drawing/2014/main" id="{4E39CB8F-4488-41E1-2BED-E5C6B4B0D34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4" name="Rectangle 3"/>
          <p:cNvSpPr/>
          <p:nvPr/>
        </p:nvSpPr>
        <p:spPr>
          <a:xfrm>
            <a:off x="1039528" y="1756118"/>
            <a:ext cx="10222030" cy="3416320"/>
          </a:xfrm>
          <a:prstGeom prst="rect">
            <a:avLst/>
          </a:prstGeom>
        </p:spPr>
        <p:txBody>
          <a:bodyPr wrap="square">
            <a:spAutoFit/>
          </a:bodyPr>
          <a:lstStyle/>
          <a:p>
            <a:pPr algn="just">
              <a:lnSpc>
                <a:spcPct val="150000"/>
              </a:lnSpc>
              <a:buNone/>
            </a:pPr>
            <a:r>
              <a:rPr lang="en-US" sz="1600" dirty="0" smtClean="0">
                <a:latin typeface="Times New Roman" pitchFamily="18" charset="0"/>
                <a:cs typeface="Times New Roman" pitchFamily="18" charset="0"/>
              </a:rPr>
              <a:t>In the future, this project can be enhanced by </a:t>
            </a:r>
          </a:p>
          <a:p>
            <a:pPr algn="just">
              <a:lnSpc>
                <a:spcPct val="150000"/>
              </a:lnSpc>
              <a:buNone/>
            </a:pPr>
            <a:r>
              <a:rPr lang="en-US" sz="1600" dirty="0" smtClean="0">
                <a:latin typeface="Times New Roman" pitchFamily="18" charset="0"/>
                <a:cs typeface="Times New Roman" pitchFamily="18" charset="0"/>
              </a:rPr>
              <a:t>• Improving the model’s accuracy by hyper parameter tuning.</a:t>
            </a:r>
          </a:p>
          <a:p>
            <a:pPr algn="just">
              <a:lnSpc>
                <a:spcPct val="150000"/>
              </a:lnSpc>
              <a:buNone/>
            </a:pPr>
            <a:r>
              <a:rPr lang="en-US" sz="1600" dirty="0" smtClean="0">
                <a:latin typeface="Times New Roman" pitchFamily="18" charset="0"/>
                <a:cs typeface="Times New Roman" pitchFamily="18" charset="0"/>
              </a:rPr>
              <a:t>• By deploying into end-to-end application.</a:t>
            </a:r>
          </a:p>
          <a:p>
            <a:pPr algn="just">
              <a:lnSpc>
                <a:spcPct val="150000"/>
              </a:lnSpc>
              <a:buNone/>
            </a:pPr>
            <a:r>
              <a:rPr lang="en-US" sz="1600" dirty="0" smtClean="0">
                <a:latin typeface="Times New Roman" pitchFamily="18" charset="0"/>
                <a:cs typeface="Times New Roman" pitchFamily="18" charset="0"/>
              </a:rPr>
              <a:t>• Predicting with live dataset.</a:t>
            </a:r>
          </a:p>
          <a:p>
            <a:pPr algn="just">
              <a:lnSpc>
                <a:spcPct val="150000"/>
              </a:lnSpc>
              <a:buNone/>
            </a:pPr>
            <a:endParaRPr lang="en-IN"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More changes &amp; ideas can be adapted such as integrating the system with a flood prediction and alert model pertaining to the rivers. The system can also include another prediction model to predict whether it will rain tomorrow or not based on weather data for that particular day in major cities. Additional Features such as real time updates &amp; major alerts around the country can be displayed on the website for precautionary measures.</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16DF422-2740-64C8-711A-07B7177DB97C}"/>
            </a:ext>
          </a:extLst>
        </p:cNvPr>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924DFF1-5FA8-7E82-7A48-0808137B29A3}"/>
              </a:ext>
            </a:extLst>
          </p:cNvPr>
          <p:cNvSpPr>
            <a:spLocks noGrp="1"/>
          </p:cNvSpPr>
          <p:nvPr>
            <p:ph idx="1"/>
          </p:nvPr>
        </p:nvSpPr>
        <p:spPr/>
        <p:txBody>
          <a:bodyPr>
            <a:normAutofit/>
          </a:bodyPr>
          <a:lstStyle/>
          <a:p>
            <a:pPr marL="0" indent="0" algn="ctr">
              <a:buNone/>
            </a:pPr>
            <a:endParaRPr lang="en-US" sz="8000" dirty="0">
              <a:latin typeface="Times New Roman" panose="02020603050405020304" pitchFamily="18" charset="0"/>
              <a:cs typeface="Times New Roman" panose="02020603050405020304" pitchFamily="18" charset="0"/>
            </a:endParaRPr>
          </a:p>
          <a:p>
            <a:pPr marL="0" indent="0" algn="ctr">
              <a:buNone/>
            </a:pPr>
            <a:r>
              <a:rPr lang="en-US" sz="8000" dirty="0" smtClean="0">
                <a:latin typeface="Times New Roman" panose="02020603050405020304" pitchFamily="18" charset="0"/>
                <a:cs typeface="Times New Roman" panose="02020603050405020304" pitchFamily="18" charset="0"/>
              </a:rPr>
              <a:t>THANK YOU</a:t>
            </a:r>
            <a:endParaRPr lang="en-IN" sz="8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4C196CFE-1DA5-37AF-C354-9393ED0ADB4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Tree>
    <p:extLst>
      <p:ext uri="{BB962C8B-B14F-4D97-AF65-F5344CB8AC3E}">
        <p14:creationId xmlns="" xmlns:p14="http://schemas.microsoft.com/office/powerpoint/2010/main" val="2524795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DC46B0-0DAA-E9B7-BD74-154E670BE5FF}"/>
              </a:ext>
            </a:extLst>
          </p:cNvPr>
          <p:cNvSpPr>
            <a:spLocks noGrp="1"/>
          </p:cNvSpPr>
          <p:nvPr>
            <p:ph type="title"/>
          </p:nvPr>
        </p:nvSpPr>
        <p:spPr/>
        <p:txBody>
          <a:bodyPr/>
          <a:lstStyle/>
          <a:p>
            <a:pPr algn="ctr"/>
            <a:r>
              <a:rPr lang="en-IN" b="1" i="0" dirty="0">
                <a:solidFill>
                  <a:srgbClr val="222222"/>
                </a:solidFill>
                <a:effectLst/>
                <a:latin typeface="Times New Roman" pitchFamily="18" charset="0"/>
                <a:cs typeface="Times New Roman" pitchFamily="18" charset="0"/>
              </a:rPr>
              <a:t>Abstract</a:t>
            </a:r>
          </a:p>
        </p:txBody>
      </p:sp>
      <p:sp>
        <p:nvSpPr>
          <p:cNvPr id="3" name="Content Placeholder 2">
            <a:extLst>
              <a:ext uri="{FF2B5EF4-FFF2-40B4-BE49-F238E27FC236}">
                <a16:creationId xmlns="" xmlns:a16="http://schemas.microsoft.com/office/drawing/2014/main" id="{7B8C3941-1EC8-2796-8444-28731E1C113E}"/>
              </a:ext>
            </a:extLst>
          </p:cNvPr>
          <p:cNvSpPr>
            <a:spLocks noGrp="1"/>
          </p:cNvSpPr>
          <p:nvPr>
            <p:ph idx="1"/>
          </p:nvPr>
        </p:nvSpPr>
        <p:spPr>
          <a:xfrm>
            <a:off x="838200" y="1719747"/>
            <a:ext cx="10515600" cy="4555924"/>
          </a:xfrm>
        </p:spPr>
        <p:txBody>
          <a:bodyPr>
            <a:normAutofit/>
          </a:bodyPr>
          <a:lstStyle/>
          <a:p>
            <a:pPr marL="0" indent="0" algn="just">
              <a:lnSpc>
                <a:spcPct val="150000"/>
              </a:lnSpc>
              <a:buNone/>
            </a:pPr>
            <a:r>
              <a:rPr lang="en-US" sz="1600" dirty="0" smtClean="0">
                <a:latin typeface="Times New Roman" pitchFamily="18" charset="0"/>
                <a:cs typeface="Times New Roman" pitchFamily="18" charset="0"/>
              </a:rPr>
              <a:t>Forecasting the amount of rain that will fall each day increases agricultural productivity and guarantees a steady supply of food and water to keep populations healthy. Numerous experiments have been conducted in different countries to forecast rainfall using machine learning and data mining </a:t>
            </a:r>
            <a:r>
              <a:rPr lang="en-US" sz="1600" dirty="0" err="1" smtClean="0">
                <a:latin typeface="Times New Roman" pitchFamily="18" charset="0"/>
                <a:cs typeface="Times New Roman" pitchFamily="18" charset="0"/>
              </a:rPr>
              <a:t>techniques.The</a:t>
            </a:r>
            <a:r>
              <a:rPr lang="en-US" sz="1600" dirty="0" smtClean="0">
                <a:latin typeface="Times New Roman" pitchFamily="18" charset="0"/>
                <a:cs typeface="Times New Roman" pitchFamily="18" charset="0"/>
              </a:rPr>
              <a:t> agriculture, which is the foundation of the nation's economy, is impacted by the country's uneven rainfall distribution. The nation must plan for and carry out the prudent use of rainfall water in order to mitigate the problems of flooding and </a:t>
            </a:r>
            <a:r>
              <a:rPr lang="en-US" sz="1600" dirty="0" err="1" smtClean="0">
                <a:latin typeface="Times New Roman" pitchFamily="18" charset="0"/>
                <a:cs typeface="Times New Roman" pitchFamily="18" charset="0"/>
              </a:rPr>
              <a:t>drought.This</a:t>
            </a:r>
            <a:r>
              <a:rPr lang="en-US" sz="1600" dirty="0" smtClean="0">
                <a:latin typeface="Times New Roman" pitchFamily="18" charset="0"/>
                <a:cs typeface="Times New Roman" pitchFamily="18" charset="0"/>
              </a:rPr>
              <a:t> study's primary goal is to determine the pertinent atmospheric factors that contribute to precipitation and utilize artificial intelligence to forecast the daily amount of rain that will fall. The machine learning model's input variables were chosen using the Pearson correlation technique to be pertinent environmental factors. The root mean squared error and mean absolute error methodologies are used to assess the performance of the machine learning model. The study's findings show that the Extreme Gradient Boosting machine learning technique performs better than its rivals.. We accomplish this using the machine learning methods of Extreme Gradient Boost, Random Forest, and Multivariate Linear Regression. </a:t>
            </a:r>
          </a:p>
          <a:p>
            <a:pPr algn="just">
              <a:lnSpc>
                <a:spcPct val="150000"/>
              </a:lnSpc>
              <a:buNone/>
            </a:pPr>
            <a:endParaRPr lang="en-IN" sz="1600" dirty="0">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2F089AFC-6AD0-C51A-FC97-31695312163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Tree>
    <p:extLst>
      <p:ext uri="{BB962C8B-B14F-4D97-AF65-F5344CB8AC3E}">
        <p14:creationId xmlns="" xmlns:p14="http://schemas.microsoft.com/office/powerpoint/2010/main" val="3856960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12B91BE-58BE-8C31-6AFB-68CA8CF42A6E}"/>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D5708CA-A5A5-74C7-68A1-C19B3DC8E518}"/>
              </a:ext>
            </a:extLst>
          </p:cNvPr>
          <p:cNvSpPr>
            <a:spLocks noGrp="1"/>
          </p:cNvSpPr>
          <p:nvPr>
            <p:ph type="title"/>
          </p:nvPr>
        </p:nvSpPr>
        <p:spPr/>
        <p:txBody>
          <a:bodyPr/>
          <a:lstStyle/>
          <a:p>
            <a:pPr algn="ctr"/>
            <a:r>
              <a:rPr lang="en-IN" b="1" i="0" dirty="0" smtClean="0">
                <a:solidFill>
                  <a:srgbClr val="222222"/>
                </a:solidFill>
                <a:effectLst/>
                <a:latin typeface="Times New Roman" pitchFamily="18" charset="0"/>
                <a:cs typeface="Times New Roman" pitchFamily="18" charset="0"/>
              </a:rPr>
              <a:t>Existing System</a:t>
            </a:r>
            <a:endParaRPr lang="en-IN" b="1" i="0" dirty="0">
              <a:solidFill>
                <a:srgbClr val="222222"/>
              </a:solidFill>
              <a:effectLst/>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451D8781-C49F-3DE8-7A0C-338683DCB6D8}"/>
              </a:ext>
            </a:extLst>
          </p:cNvPr>
          <p:cNvSpPr>
            <a:spLocks noGrp="1"/>
          </p:cNvSpPr>
          <p:nvPr>
            <p:ph idx="1"/>
          </p:nvPr>
        </p:nvSpPr>
        <p:spPr/>
        <p:txBody>
          <a:bodyPr>
            <a:normAutofit fontScale="55000" lnSpcReduction="20000"/>
          </a:bodyPr>
          <a:lstStyle/>
          <a:p>
            <a:pPr>
              <a:buFont typeface="Wingdings" pitchFamily="2" charset="2"/>
              <a:buChar char="Ø"/>
            </a:pPr>
            <a:r>
              <a:rPr lang="en-US" sz="3600" b="1" dirty="0" smtClean="0">
                <a:latin typeface="Times New Roman" pitchFamily="18" charset="0"/>
                <a:cs typeface="Times New Roman" pitchFamily="18" charset="0"/>
              </a:rPr>
              <a:t>Logistic Regression </a:t>
            </a:r>
            <a:r>
              <a:rPr lang="en-US" sz="3600" b="1" dirty="0" smtClean="0"/>
              <a:t>:</a:t>
            </a:r>
            <a:endParaRPr lang="en-US" sz="3600" dirty="0" smtClean="0"/>
          </a:p>
          <a:p>
            <a:pPr marL="0" indent="0" algn="just">
              <a:lnSpc>
                <a:spcPct val="150000"/>
              </a:lnSpc>
              <a:buNone/>
            </a:pPr>
            <a:r>
              <a:rPr lang="en-US" sz="2900" dirty="0" smtClean="0">
                <a:latin typeface="Times New Roman" pitchFamily="18" charset="0"/>
                <a:cs typeface="Times New Roman" pitchFamily="18" charset="0"/>
              </a:rPr>
              <a:t>A classification process known as logistic regression is employed to calculate the likelihood of an event occurring based on logistic function. When the dependent variable has only two possible values, such as 0 and 1 or True and False. The Logistic Regression model generates a coefficient that estimates the relative influence of the independent variable on the dependent variable.</a:t>
            </a:r>
          </a:p>
          <a:p>
            <a:pPr marL="0" indent="0" algn="just">
              <a:lnSpc>
                <a:spcPct val="150000"/>
              </a:lnSpc>
              <a:buNone/>
            </a:pPr>
            <a:endParaRPr lang="en-IN" dirty="0" smtClean="0"/>
          </a:p>
          <a:p>
            <a:pPr>
              <a:buFont typeface="Wingdings" pitchFamily="2" charset="2"/>
              <a:buChar char="Ø"/>
            </a:pPr>
            <a:r>
              <a:rPr lang="en-US" sz="3600" b="1" dirty="0" smtClean="0">
                <a:latin typeface="Times New Roman" pitchFamily="18" charset="0"/>
                <a:cs typeface="Times New Roman" pitchFamily="18" charset="0"/>
              </a:rPr>
              <a:t>K -Nearest Neighbor :</a:t>
            </a:r>
            <a:r>
              <a:rPr lang="en-US" sz="3600" dirty="0" smtClean="0">
                <a:latin typeface="Times New Roman" pitchFamily="18" charset="0"/>
                <a:cs typeface="Times New Roman" pitchFamily="18" charset="0"/>
              </a:rPr>
              <a:t> </a:t>
            </a:r>
          </a:p>
          <a:p>
            <a:pPr marL="0" indent="0" algn="just">
              <a:lnSpc>
                <a:spcPct val="150000"/>
              </a:lnSpc>
              <a:buNone/>
            </a:pPr>
            <a:r>
              <a:rPr lang="en-US" sz="2900" dirty="0" smtClean="0">
                <a:latin typeface="Times New Roman" pitchFamily="18" charset="0"/>
                <a:cs typeface="Times New Roman" pitchFamily="18" charset="0"/>
              </a:rPr>
              <a:t>Instance-based learning, often known as lazy learning, is the category in which the K-Nearest Neighbors (K-NN) method belongs. Although It is workable for regression, classification is where it is most frequently utilized. The K-NN technique has a number of advantages, including being straightforward, simple to use, and easy to comprehend. It also offers good accuracy for smaller datasets. Yet it can be expensive to compute, especially for larger datasets., and it might not work well if the dataset is unbalanced.</a:t>
            </a:r>
          </a:p>
          <a:p>
            <a:pPr marL="0" indent="0" algn="just">
              <a:lnSpc>
                <a:spcPct val="150000"/>
              </a:lnSpc>
              <a:buFont typeface="Wingdings" pitchFamily="2" charset="2"/>
              <a:buChar char="Ø"/>
            </a:pPr>
            <a:endParaRPr lang="en-US" dirty="0" smtClean="0"/>
          </a:p>
          <a:p>
            <a:pPr>
              <a:buNone/>
            </a:pPr>
            <a:endParaRPr lang="en-US" sz="3600" dirty="0" smtClean="0">
              <a:latin typeface="Times New Roman" pitchFamily="18" charset="0"/>
              <a:cs typeface="Times New Roman" pitchFamily="18" charset="0"/>
            </a:endParaRPr>
          </a:p>
          <a:p>
            <a:endParaRPr lang="en-IN" dirty="0"/>
          </a:p>
        </p:txBody>
      </p:sp>
      <p:pic>
        <p:nvPicPr>
          <p:cNvPr id="4" name="Picture 3">
            <a:extLst>
              <a:ext uri="{FF2B5EF4-FFF2-40B4-BE49-F238E27FC236}">
                <a16:creationId xmlns="" xmlns:a16="http://schemas.microsoft.com/office/drawing/2014/main" id="{FBEE3CF7-EF8A-43E3-182E-0F016355516B}"/>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Tree>
    <p:extLst>
      <p:ext uri="{BB962C8B-B14F-4D97-AF65-F5344CB8AC3E}">
        <p14:creationId xmlns="" xmlns:p14="http://schemas.microsoft.com/office/powerpoint/2010/main" val="31574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C196CFE-1DA5-37AF-C354-9393ED0ADB4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3" name="Rectangle 2"/>
          <p:cNvSpPr/>
          <p:nvPr/>
        </p:nvSpPr>
        <p:spPr>
          <a:xfrm>
            <a:off x="904775" y="1848050"/>
            <a:ext cx="10424160" cy="3031599"/>
          </a:xfrm>
          <a:prstGeom prst="rect">
            <a:avLst/>
          </a:prstGeom>
        </p:spPr>
        <p:txBody>
          <a:bodyPr wrap="square">
            <a:spAutoFit/>
          </a:bodyPr>
          <a:lstStyle/>
          <a:p>
            <a:pPr>
              <a:buFont typeface="Wingdings" pitchFamily="2" charset="2"/>
              <a:buChar char="Ø"/>
            </a:pPr>
            <a:r>
              <a:rPr lang="en-US" sz="2000" b="1" dirty="0" smtClean="0">
                <a:latin typeface="Times New Roman" pitchFamily="18" charset="0"/>
                <a:cs typeface="Times New Roman" pitchFamily="18" charset="0"/>
              </a:rPr>
              <a:t>Support Vector Machine (SVM) :</a:t>
            </a:r>
            <a:r>
              <a:rPr lang="en-US" sz="2000" dirty="0" smtClean="0">
                <a:latin typeface="Times New Roman" pitchFamily="18" charset="0"/>
                <a:cs typeface="Times New Roman" pitchFamily="18" charset="0"/>
              </a:rPr>
              <a:t> </a:t>
            </a:r>
          </a:p>
          <a:p>
            <a:pPr algn="just">
              <a:lnSpc>
                <a:spcPct val="150000"/>
              </a:lnSpc>
            </a:pPr>
            <a:r>
              <a:rPr lang="en-US" sz="1600" dirty="0" smtClean="0">
                <a:latin typeface="Times New Roman" pitchFamily="18" charset="0"/>
                <a:cs typeface="Times New Roman" pitchFamily="18" charset="0"/>
              </a:rPr>
              <a:t>Machine learning uses the support vector machine (SVM) method as a classification tool. It is a binary linear classifier that distinguishes between the various classes of data by identifying the ideal border, or </a:t>
            </a:r>
            <a:r>
              <a:rPr lang="en-US" sz="1600" dirty="0" err="1" smtClean="0">
                <a:latin typeface="Times New Roman" pitchFamily="18" charset="0"/>
                <a:cs typeface="Times New Roman" pitchFamily="18" charset="0"/>
              </a:rPr>
              <a:t>hyperplane</a:t>
            </a:r>
            <a:r>
              <a:rPr lang="en-US" sz="1600" dirty="0" smtClean="0">
                <a:latin typeface="Times New Roman" pitchFamily="18" charset="0"/>
                <a:cs typeface="Times New Roman" pitchFamily="18" charset="0"/>
              </a:rPr>
              <a:t>. The SVM's goal is to maximize the distance between the nearest </a:t>
            </a:r>
            <a:r>
              <a:rPr lang="en-US" sz="1600" dirty="0" err="1" smtClean="0">
                <a:latin typeface="Times New Roman" pitchFamily="18" charset="0"/>
                <a:cs typeface="Times New Roman" pitchFamily="18" charset="0"/>
              </a:rPr>
              <a:t>datapoints</a:t>
            </a:r>
            <a:r>
              <a:rPr lang="en-US" sz="1600" dirty="0" smtClean="0">
                <a:latin typeface="Times New Roman" pitchFamily="18" charset="0"/>
                <a:cs typeface="Times New Roman" pitchFamily="18" charset="0"/>
              </a:rPr>
              <a:t> in each class and the </a:t>
            </a:r>
            <a:r>
              <a:rPr lang="en-US" sz="1600" dirty="0" err="1" smtClean="0">
                <a:latin typeface="Times New Roman" pitchFamily="18" charset="0"/>
                <a:cs typeface="Times New Roman" pitchFamily="18" charset="0"/>
              </a:rPr>
              <a:t>hyperplane</a:t>
            </a:r>
            <a:r>
              <a:rPr lang="en-US" sz="1600" dirty="0" smtClean="0">
                <a:latin typeface="Times New Roman" pitchFamily="18" charset="0"/>
                <a:cs typeface="Times New Roman" pitchFamily="18" charset="0"/>
              </a:rPr>
              <a:t>, which separates the two classes' data points. SVM is a potent algorithm that is frequently employed when high accuracy classification in complex datasets is required. The SVM technique has a number of benefits, including the capacity to handle big datasets, low-dimensional data, and non-linear data by applying kernel approaches.</a:t>
            </a:r>
          </a:p>
          <a:p>
            <a:pPr algn="just">
              <a:lnSpc>
                <a:spcPct val="150000"/>
              </a:lnSpc>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smtClean="0">
                <a:latin typeface="Times New Roman" pitchFamily="18" charset="0"/>
                <a:cs typeface="Times New Roman" pitchFamily="18" charset="0"/>
              </a:rPr>
              <a:t>Proposed System</a:t>
            </a:r>
            <a:endParaRPr lang="en-US" sz="4000" b="1" dirty="0">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4C196CFE-1DA5-37AF-C354-9393ED0ADB4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5" name="Rectangle 4"/>
          <p:cNvSpPr/>
          <p:nvPr/>
        </p:nvSpPr>
        <p:spPr>
          <a:xfrm>
            <a:off x="933651" y="1857676"/>
            <a:ext cx="10558912" cy="3434786"/>
          </a:xfrm>
          <a:prstGeom prst="rect">
            <a:avLst/>
          </a:prstGeom>
        </p:spPr>
        <p:txBody>
          <a:bodyPr wrap="square">
            <a:spAutoFit/>
          </a:bodyPr>
          <a:lstStyle/>
          <a:p>
            <a:pPr>
              <a:buFont typeface="Wingdings" pitchFamily="2" charset="2"/>
              <a:buChar char="Ø"/>
            </a:pPr>
            <a:r>
              <a:rPr lang="en-US" sz="2000" b="1" dirty="0" smtClean="0">
                <a:latin typeface="Times New Roman" pitchFamily="18" charset="0"/>
                <a:cs typeface="Times New Roman" pitchFamily="18" charset="0"/>
              </a:rPr>
              <a:t>Extreme Gradient Boosting : </a:t>
            </a:r>
            <a:endParaRPr lang="en-US" sz="2000" dirty="0" smtClean="0">
              <a:latin typeface="Times New Roman" pitchFamily="18" charset="0"/>
              <a:cs typeface="Times New Roman" pitchFamily="18" charset="0"/>
            </a:endParaRPr>
          </a:p>
          <a:p>
            <a:pPr algn="just">
              <a:lnSpc>
                <a:spcPct val="160000"/>
              </a:lnSpc>
            </a:pPr>
            <a:r>
              <a:rPr lang="en-US" sz="1600" dirty="0" err="1" smtClean="0">
                <a:latin typeface="Times New Roman" pitchFamily="18" charset="0"/>
                <a:cs typeface="Times New Roman" pitchFamily="18" charset="0"/>
              </a:rPr>
              <a:t>XGBoost</a:t>
            </a:r>
            <a:r>
              <a:rPr lang="en-US" sz="1600" dirty="0" smtClean="0">
                <a:latin typeface="Times New Roman" pitchFamily="18" charset="0"/>
                <a:cs typeface="Times New Roman" pitchFamily="18" charset="0"/>
              </a:rPr>
              <a:t> is a supervised machine learning algorithm that belongs to the boosting algorithm family. It is an optimized version of the gradient boosting algorithm, whose goal is to make the model faster and more accurate by shortening the time required to calculate the gradient. Due to its prowess in managing big datasets, high accuracy, and handling missing values, </a:t>
            </a:r>
            <a:r>
              <a:rPr lang="en-US" sz="1600" dirty="0" err="1" smtClean="0">
                <a:latin typeface="Times New Roman" pitchFamily="18" charset="0"/>
                <a:cs typeface="Times New Roman" pitchFamily="18" charset="0"/>
              </a:rPr>
              <a:t>XGBoost</a:t>
            </a:r>
            <a:r>
              <a:rPr lang="en-US" sz="1600" dirty="0" smtClean="0">
                <a:latin typeface="Times New Roman" pitchFamily="18" charset="0"/>
                <a:cs typeface="Times New Roman" pitchFamily="18" charset="0"/>
              </a:rPr>
              <a:t> has become quite well-liked in the data science field. Decision trees, which are weak learners, are systematically added to the model as part of the process, with each new tree being trained to rectify the mistakes produced by its predecessors. To put it another way, </a:t>
            </a:r>
            <a:r>
              <a:rPr lang="en-US" sz="1600" dirty="0" err="1" smtClean="0">
                <a:latin typeface="Times New Roman" pitchFamily="18" charset="0"/>
                <a:cs typeface="Times New Roman" pitchFamily="18" charset="0"/>
              </a:rPr>
              <a:t>XGBoost</a:t>
            </a:r>
            <a:r>
              <a:rPr lang="en-US" sz="1600" dirty="0" smtClean="0">
                <a:latin typeface="Times New Roman" pitchFamily="18" charset="0"/>
                <a:cs typeface="Times New Roman" pitchFamily="18" charset="0"/>
              </a:rPr>
              <a:t> creates a collection of decision trees, where each tree aims to identify the patterns in the data that were missed by the previous trees.</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C196CFE-1DA5-37AF-C354-9393ED0ADB4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4" name="Rectangle 3"/>
          <p:cNvSpPr/>
          <p:nvPr/>
        </p:nvSpPr>
        <p:spPr>
          <a:xfrm>
            <a:off x="972152" y="1645920"/>
            <a:ext cx="10241279" cy="3262432"/>
          </a:xfrm>
          <a:prstGeom prst="rect">
            <a:avLst/>
          </a:prstGeom>
        </p:spPr>
        <p:txBody>
          <a:bodyPr wrap="square">
            <a:spAutoFit/>
          </a:bodyPr>
          <a:lstStyle/>
          <a:p>
            <a:pPr>
              <a:buFont typeface="Wingdings" pitchFamily="2" charset="2"/>
              <a:buChar char="Ø"/>
            </a:pPr>
            <a:r>
              <a:rPr lang="en-US" sz="2000" b="1" dirty="0" smtClean="0">
                <a:latin typeface="Times New Roman" pitchFamily="18" charset="0"/>
                <a:cs typeface="Times New Roman" pitchFamily="18" charset="0"/>
              </a:rPr>
              <a:t>Random Forest :</a:t>
            </a:r>
            <a:r>
              <a:rPr lang="en-US" sz="2000" dirty="0" smtClean="0">
                <a:latin typeface="Times New Roman" pitchFamily="18" charset="0"/>
                <a:cs typeface="Times New Roman" pitchFamily="18" charset="0"/>
              </a:rPr>
              <a:t> </a:t>
            </a:r>
          </a:p>
          <a:p>
            <a:pPr algn="just">
              <a:lnSpc>
                <a:spcPct val="150000"/>
              </a:lnSpc>
            </a:pPr>
            <a:r>
              <a:rPr lang="en-US" sz="1600" dirty="0" smtClean="0">
                <a:latin typeface="Times New Roman" pitchFamily="18" charset="0"/>
                <a:cs typeface="Times New Roman" pitchFamily="18" charset="0"/>
              </a:rPr>
              <a:t>An approach for ensemble learning called RF is utilized to solve classification and regression issues. A final prediction is made by combining the results of many decision trees created by this supervised learning </a:t>
            </a:r>
            <a:r>
              <a:rPr lang="en-US" sz="1600" dirty="0" err="1" smtClean="0">
                <a:latin typeface="Times New Roman" pitchFamily="18" charset="0"/>
                <a:cs typeface="Times New Roman" pitchFamily="18" charset="0"/>
              </a:rPr>
              <a:t>technique.A</a:t>
            </a:r>
            <a:r>
              <a:rPr lang="en-US" sz="1600" dirty="0" smtClean="0">
                <a:latin typeface="Times New Roman" pitchFamily="18" charset="0"/>
                <a:cs typeface="Times New Roman" pitchFamily="18" charset="0"/>
              </a:rPr>
              <a:t> forest of decision trees is created using Random Forest, and each tree is trained using a random subset of the training data and the features. This lessens </a:t>
            </a:r>
            <a:r>
              <a:rPr lang="en-US" sz="1600" dirty="0" err="1" smtClean="0">
                <a:latin typeface="Times New Roman" pitchFamily="18" charset="0"/>
                <a:cs typeface="Times New Roman" pitchFamily="18" charset="0"/>
              </a:rPr>
              <a:t>overfitting</a:t>
            </a:r>
            <a:r>
              <a:rPr lang="en-US" sz="1600" dirty="0" smtClean="0">
                <a:latin typeface="Times New Roman" pitchFamily="18" charset="0"/>
                <a:cs typeface="Times New Roman" pitchFamily="18" charset="0"/>
              </a:rPr>
              <a:t> and enhances generalization ability. The user can alter two </a:t>
            </a:r>
            <a:r>
              <a:rPr lang="en-US" sz="1600" dirty="0" err="1" smtClean="0">
                <a:latin typeface="Times New Roman" pitchFamily="18" charset="0"/>
                <a:cs typeface="Times New Roman" pitchFamily="18" charset="0"/>
              </a:rPr>
              <a:t>hyperparameters</a:t>
            </a:r>
            <a:r>
              <a:rPr lang="en-US" sz="1600" dirty="0" smtClean="0">
                <a:latin typeface="Times New Roman" pitchFamily="18" charset="0"/>
                <a:cs typeface="Times New Roman" pitchFamily="18" charset="0"/>
              </a:rPr>
              <a:t>: the size of the subgroups and the number of trees in the forest. Each decision tree in the forest makes a separate prediction about the class or value of the new data point during prediction. The final forecast is then made by averaging or taking the majority vote (for classification) from all of the decision trees' outputs. </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smtClean="0">
                <a:latin typeface="Times New Roman" pitchFamily="18" charset="0"/>
                <a:cs typeface="Times New Roman" pitchFamily="18" charset="0"/>
              </a:rPr>
              <a:t>Hardware and Software Requirements</a:t>
            </a:r>
            <a:endParaRPr lang="en-US" sz="4000" dirty="0"/>
          </a:p>
        </p:txBody>
      </p:sp>
      <p:pic>
        <p:nvPicPr>
          <p:cNvPr id="3" name="Picture 2">
            <a:extLst>
              <a:ext uri="{FF2B5EF4-FFF2-40B4-BE49-F238E27FC236}">
                <a16:creationId xmlns="" xmlns:a16="http://schemas.microsoft.com/office/drawing/2014/main" id="{4C196CFE-1DA5-37AF-C354-9393ED0ADB4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7243" y="199869"/>
            <a:ext cx="1106774" cy="1256754"/>
          </a:xfrm>
          <a:prstGeom prst="rect">
            <a:avLst/>
          </a:prstGeom>
        </p:spPr>
      </p:pic>
      <p:sp>
        <p:nvSpPr>
          <p:cNvPr id="4" name="Rectangle 3"/>
          <p:cNvSpPr/>
          <p:nvPr/>
        </p:nvSpPr>
        <p:spPr>
          <a:xfrm>
            <a:off x="1049154" y="1651591"/>
            <a:ext cx="10347158" cy="3831818"/>
          </a:xfrm>
          <a:prstGeom prst="rect">
            <a:avLst/>
          </a:prstGeom>
        </p:spPr>
        <p:txBody>
          <a:bodyPr wrap="square">
            <a:spAutoFit/>
          </a:bodyPr>
          <a:lstStyle/>
          <a:p>
            <a:pPr>
              <a:lnSpc>
                <a:spcPct val="150000"/>
              </a:lnSpc>
              <a:buFont typeface="Wingdings" pitchFamily="2" charset="2"/>
              <a:buChar char="Ø"/>
            </a:pPr>
            <a:r>
              <a:rPr lang="en-IN" sz="2400" b="1" dirty="0" smtClean="0">
                <a:latin typeface="Times New Roman" pitchFamily="18" charset="0"/>
                <a:cs typeface="Times New Roman" pitchFamily="18" charset="0"/>
              </a:rPr>
              <a:t>Hardware Requirements :</a:t>
            </a:r>
            <a:endParaRPr lang="en-US" sz="2400" dirty="0" smtClean="0">
              <a:latin typeface="Times New Roman" pitchFamily="18" charset="0"/>
              <a:cs typeface="Times New Roman" pitchFamily="18" charset="0"/>
            </a:endParaRPr>
          </a:p>
          <a:p>
            <a:pPr lvl="0">
              <a:lnSpc>
                <a:spcPct val="150000"/>
              </a:lnSpc>
              <a:buFont typeface="Arial" pitchFamily="34" charset="0"/>
              <a:buChar char="•"/>
            </a:pPr>
            <a:r>
              <a:rPr lang="en-US" sz="2000" dirty="0" smtClean="0">
                <a:latin typeface="Times New Roman" pitchFamily="18" charset="0"/>
                <a:cs typeface="Times New Roman" pitchFamily="18" charset="0"/>
              </a:rPr>
              <a:t>System                          :        Intel Core </a:t>
            </a:r>
          </a:p>
          <a:p>
            <a:pPr lvl="0">
              <a:lnSpc>
                <a:spcPct val="150000"/>
              </a:lnSpc>
              <a:buFont typeface="Arial" pitchFamily="34" charset="0"/>
              <a:buChar char="•"/>
            </a:pPr>
            <a:r>
              <a:rPr lang="en-US" sz="2000" dirty="0" smtClean="0">
                <a:latin typeface="Times New Roman" pitchFamily="18" charset="0"/>
                <a:cs typeface="Times New Roman" pitchFamily="18" charset="0"/>
              </a:rPr>
              <a:t>Hard Disk                     :        500 GB. </a:t>
            </a:r>
          </a:p>
          <a:p>
            <a:pPr lvl="0">
              <a:lnSpc>
                <a:spcPct val="150000"/>
              </a:lnSpc>
              <a:buFont typeface="Arial" pitchFamily="34" charset="0"/>
              <a:buChar char="•"/>
            </a:pPr>
            <a:r>
              <a:rPr lang="en-US" sz="2000" dirty="0" smtClean="0">
                <a:latin typeface="Times New Roman" pitchFamily="18" charset="0"/>
                <a:cs typeface="Times New Roman" pitchFamily="18" charset="0"/>
              </a:rPr>
              <a:t>Floppy Drive                :        1.44 MB. </a:t>
            </a:r>
          </a:p>
          <a:p>
            <a:pPr lvl="0">
              <a:lnSpc>
                <a:spcPct val="150000"/>
              </a:lnSpc>
              <a:buFont typeface="Arial" pitchFamily="34" charset="0"/>
              <a:buChar char="•"/>
            </a:pPr>
            <a:r>
              <a:rPr lang="en-US" sz="2000" dirty="0" smtClean="0">
                <a:latin typeface="Times New Roman" pitchFamily="18" charset="0"/>
                <a:cs typeface="Times New Roman" pitchFamily="18" charset="0"/>
              </a:rPr>
              <a:t>Monitor                        :        14 </a:t>
            </a:r>
            <a:r>
              <a:rPr lang="en-US" sz="2000" dirty="0" err="1" smtClean="0">
                <a:latin typeface="Times New Roman" pitchFamily="18" charset="0"/>
                <a:cs typeface="Times New Roman" pitchFamily="18" charset="0"/>
              </a:rPr>
              <a:t>Colour</a:t>
            </a:r>
            <a:r>
              <a:rPr lang="en-US" sz="2000" dirty="0" smtClean="0">
                <a:latin typeface="Times New Roman" pitchFamily="18" charset="0"/>
                <a:cs typeface="Times New Roman" pitchFamily="18" charset="0"/>
              </a:rPr>
              <a:t> Monitor. </a:t>
            </a:r>
          </a:p>
          <a:p>
            <a:pPr lvl="0">
              <a:lnSpc>
                <a:spcPct val="150000"/>
              </a:lnSpc>
              <a:buFont typeface="Arial" pitchFamily="34" charset="0"/>
              <a:buChar char="•"/>
            </a:pPr>
            <a:r>
              <a:rPr lang="en-US" sz="2000" dirty="0" smtClean="0">
                <a:latin typeface="Times New Roman" pitchFamily="18" charset="0"/>
                <a:cs typeface="Times New Roman" pitchFamily="18" charset="0"/>
              </a:rPr>
              <a:t>Mouse                          :        Optical Mouse. </a:t>
            </a:r>
          </a:p>
          <a:p>
            <a:pPr lvl="0">
              <a:lnSpc>
                <a:spcPct val="150000"/>
              </a:lnSpc>
              <a:buFont typeface="Arial" pitchFamily="34" charset="0"/>
              <a:buChar char="•"/>
            </a:pPr>
            <a:r>
              <a:rPr lang="en-US" sz="2000" dirty="0" smtClean="0">
                <a:latin typeface="Times New Roman" pitchFamily="18" charset="0"/>
                <a:cs typeface="Times New Roman" pitchFamily="18" charset="0"/>
              </a:rPr>
              <a:t>RAM                            :        2 GB</a:t>
            </a:r>
          </a:p>
          <a:p>
            <a:pPr>
              <a:lnSpc>
                <a:spcPct val="150000"/>
              </a:lnSpc>
              <a:buNone/>
            </a:pP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1441</TotalTime>
  <Words>2062</Words>
  <Application>Microsoft Office PowerPoint</Application>
  <PresentationFormat>Custom</PresentationFormat>
  <Paragraphs>148</Paragraphs>
  <Slides>32</Slides>
  <Notes>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  MALLA REDDY COLLEGE OF ENGINEERING &amp; TECHNOLOGY  (Autonomous Institution – UGC, Govt. of India)   DEPARTMENT OF COMPUTER SCIENCE AND ENGINEERING</vt:lpstr>
      <vt:lpstr>AGENDA</vt:lpstr>
      <vt:lpstr>Introduction</vt:lpstr>
      <vt:lpstr>Abstract</vt:lpstr>
      <vt:lpstr>Existing System</vt:lpstr>
      <vt:lpstr>Slide 6</vt:lpstr>
      <vt:lpstr>Proposed System</vt:lpstr>
      <vt:lpstr>Slide 8</vt:lpstr>
      <vt:lpstr>Hardware and Software Requirements</vt:lpstr>
      <vt:lpstr>Slide 10</vt:lpstr>
      <vt:lpstr>Literature Survey</vt:lpstr>
      <vt:lpstr>System Architecture</vt:lpstr>
      <vt:lpstr>UML Diagrams</vt:lpstr>
      <vt:lpstr>Slide 14</vt:lpstr>
      <vt:lpstr>Slide 15</vt:lpstr>
      <vt:lpstr>Slide 16</vt:lpstr>
      <vt:lpstr>Slide 17</vt:lpstr>
      <vt:lpstr>Algorithms and Technologies</vt:lpstr>
      <vt:lpstr>Slide 19</vt:lpstr>
      <vt:lpstr>Slide 20</vt:lpstr>
      <vt:lpstr>Slide 21</vt:lpstr>
      <vt:lpstr>Slide 22</vt:lpstr>
      <vt:lpstr>Slide 23</vt:lpstr>
      <vt:lpstr>Output Screens and Results</vt:lpstr>
      <vt:lpstr>Slide 25</vt:lpstr>
      <vt:lpstr>Slide 26</vt:lpstr>
      <vt:lpstr>Slide 27</vt:lpstr>
      <vt:lpstr>Slide 28</vt:lpstr>
      <vt:lpstr>Slide 29</vt:lpstr>
      <vt:lpstr>Conclusion</vt:lpstr>
      <vt:lpstr>Future Scope</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MALLA REDDY COLLEGE OF ENGINEERING &amp; TECHNOLOGY  (Autonomous Institution – UGC, Govt. of India)   DEPARTMENT OF COMPUTER SCIENCE AND ENGINEERING</dc:title>
  <dc:creator>MRCET</dc:creator>
  <cp:lastModifiedBy>sultan k</cp:lastModifiedBy>
  <cp:revision>50</cp:revision>
  <dcterms:created xsi:type="dcterms:W3CDTF">2024-02-28T09:55:21Z</dcterms:created>
  <dcterms:modified xsi:type="dcterms:W3CDTF">2024-03-04T18:07:43Z</dcterms:modified>
</cp:coreProperties>
</file>